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80" r:id="rId10"/>
    <p:sldId id="281" r:id="rId11"/>
    <p:sldId id="267" r:id="rId12"/>
    <p:sldId id="268" r:id="rId13"/>
    <p:sldId id="269" r:id="rId14"/>
    <p:sldId id="279" r:id="rId15"/>
    <p:sldId id="277" r:id="rId16"/>
    <p:sldId id="278" r:id="rId17"/>
    <p:sldId id="284" r:id="rId18"/>
    <p:sldId id="285" r:id="rId19"/>
    <p:sldId id="270" r:id="rId20"/>
    <p:sldId id="271" r:id="rId21"/>
    <p:sldId id="282" r:id="rId22"/>
    <p:sldId id="283" r:id="rId23"/>
    <p:sldId id="275" r:id="rId24"/>
    <p:sldId id="274" r:id="rId25"/>
  </p:sldIdLst>
  <p:sldSz cx="12192000" cy="6858000"/>
  <p:notesSz cx="6858000" cy="9144000"/>
  <p:embeddedFontLs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ojAGdDpdn0rDimVqebgEkeZkd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" name="Google Shape;22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06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" name="Google Shape;22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70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proyección</a:t>
            </a:r>
            <a:r>
              <a:rPr lang="en-US" dirty="0"/>
              <a:t> </a:t>
            </a:r>
            <a:r>
              <a:rPr lang="en-US" dirty="0" err="1"/>
              <a:t>ambiciosa</a:t>
            </a:r>
            <a:r>
              <a:rPr lang="en-US" dirty="0"/>
              <a:t> que se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el MEN que se </a:t>
            </a:r>
            <a:r>
              <a:rPr lang="en-US" dirty="0" err="1"/>
              <a:t>espera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desarrollando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momentos</a:t>
            </a:r>
            <a:r>
              <a:rPr lang="en-US" dirty="0"/>
              <a:t> 1,2,3; 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propuesta</a:t>
            </a:r>
            <a:r>
              <a:rPr lang="en-US" dirty="0"/>
              <a:t> para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inmediato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*Educación socio-</a:t>
            </a:r>
            <a:r>
              <a:rPr lang="en-US" dirty="0" err="1"/>
              <a:t>emocional</a:t>
            </a:r>
            <a:r>
              <a:rPr lang="en-US" dirty="0"/>
              <a:t>: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conjunto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la </a:t>
            </a:r>
            <a:r>
              <a:rPr lang="en-US" dirty="0" err="1"/>
              <a:t>escuela</a:t>
            </a:r>
            <a:r>
              <a:rPr lang="en-US" dirty="0"/>
              <a:t> de </a:t>
            </a:r>
            <a:r>
              <a:rPr lang="en-US" dirty="0" err="1"/>
              <a:t>familia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*Educación socio-</a:t>
            </a:r>
            <a:r>
              <a:rPr lang="en-US" dirty="0" err="1"/>
              <a:t>emocional</a:t>
            </a:r>
            <a:r>
              <a:rPr lang="en-US" dirty="0"/>
              <a:t>: </a:t>
            </a:r>
            <a:r>
              <a:rPr lang="en-US" dirty="0" err="1"/>
              <a:t>intervenciones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aula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talleres</a:t>
            </a:r>
            <a:r>
              <a:rPr lang="en-US" dirty="0"/>
              <a:t> “</a:t>
            </a:r>
            <a:r>
              <a:rPr lang="en-US" dirty="0" err="1"/>
              <a:t>emociones</a:t>
            </a:r>
            <a:r>
              <a:rPr lang="en-US" dirty="0"/>
              <a:t> para la </a:t>
            </a:r>
            <a:r>
              <a:rPr lang="en-US" dirty="0" err="1"/>
              <a:t>vida</a:t>
            </a:r>
            <a:r>
              <a:rPr lang="en-US" dirty="0"/>
              <a:t>” con </a:t>
            </a:r>
            <a:r>
              <a:rPr lang="en-US" dirty="0" err="1"/>
              <a:t>intervención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: </a:t>
            </a:r>
            <a:r>
              <a:rPr lang="en-US" dirty="0" err="1"/>
              <a:t>fortalecerlo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la media </a:t>
            </a:r>
            <a:r>
              <a:rPr lang="en-US" dirty="0" err="1"/>
              <a:t>técnica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Educación </a:t>
            </a:r>
            <a:r>
              <a:rPr lang="en-US" dirty="0" err="1"/>
              <a:t>Ambiental</a:t>
            </a:r>
            <a:r>
              <a:rPr lang="en-US" dirty="0"/>
              <a:t> y del PP “</a:t>
            </a:r>
            <a:r>
              <a:rPr lang="en-US" dirty="0" err="1"/>
              <a:t>Protección</a:t>
            </a:r>
            <a:r>
              <a:rPr lang="en-US" dirty="0"/>
              <a:t> del </a:t>
            </a:r>
            <a:r>
              <a:rPr lang="en-US" dirty="0" err="1"/>
              <a:t>ambiente</a:t>
            </a:r>
            <a:r>
              <a:rPr lang="en-US" dirty="0"/>
              <a:t>, la </a:t>
            </a:r>
            <a:r>
              <a:rPr lang="en-US" dirty="0" err="1"/>
              <a:t>ecología</a:t>
            </a:r>
            <a:r>
              <a:rPr lang="en-US" dirty="0"/>
              <a:t> y la </a:t>
            </a:r>
            <a:r>
              <a:rPr lang="en-US" dirty="0" err="1"/>
              <a:t>preservación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naturales</a:t>
            </a:r>
            <a:r>
              <a:rPr lang="en-US" dirty="0"/>
              <a:t>” (PRAE).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</a:t>
            </a:r>
            <a:r>
              <a:rPr lang="en-US" dirty="0" err="1"/>
              <a:t>Otros</a:t>
            </a:r>
            <a:r>
              <a:rPr lang="en-US" dirty="0"/>
              <a:t> PP: -</a:t>
            </a:r>
            <a:r>
              <a:rPr lang="en-US" dirty="0" err="1"/>
              <a:t>Sexualidad</a:t>
            </a:r>
            <a:r>
              <a:rPr lang="en-US" dirty="0"/>
              <a:t>. –</a:t>
            </a:r>
            <a:r>
              <a:rPr lang="en-US" dirty="0" err="1"/>
              <a:t>Cátedra</a:t>
            </a:r>
            <a:r>
              <a:rPr lang="en-US" dirty="0"/>
              <a:t> de </a:t>
            </a:r>
            <a:r>
              <a:rPr lang="en-US" dirty="0" err="1"/>
              <a:t>estudios</a:t>
            </a:r>
            <a:r>
              <a:rPr lang="en-US" dirty="0"/>
              <a:t> afro-</a:t>
            </a:r>
            <a:r>
              <a:rPr lang="en-US" dirty="0" err="1"/>
              <a:t>colombianos</a:t>
            </a:r>
            <a:r>
              <a:rPr lang="en-US" dirty="0"/>
              <a:t>. –</a:t>
            </a:r>
            <a:r>
              <a:rPr lang="en-US" dirty="0" err="1"/>
              <a:t>Cátedra</a:t>
            </a:r>
            <a:r>
              <a:rPr lang="en-US" dirty="0"/>
              <a:t> escolar de </a:t>
            </a:r>
            <a:r>
              <a:rPr lang="en-US" dirty="0" err="1"/>
              <a:t>teatro</a:t>
            </a:r>
            <a:r>
              <a:rPr lang="en-US" dirty="0"/>
              <a:t> y </a:t>
            </a:r>
            <a:r>
              <a:rPr lang="en-US" dirty="0" err="1"/>
              <a:t>artes</a:t>
            </a:r>
            <a:r>
              <a:rPr lang="en-US" dirty="0"/>
              <a:t> </a:t>
            </a:r>
            <a:r>
              <a:rPr lang="en-US" dirty="0" err="1"/>
              <a:t>escénicas</a:t>
            </a:r>
            <a:r>
              <a:rPr lang="en-US" dirty="0"/>
              <a:t>. –</a:t>
            </a:r>
            <a:r>
              <a:rPr lang="en-US" dirty="0" err="1"/>
              <a:t>Cátedra</a:t>
            </a:r>
            <a:r>
              <a:rPr lang="en-US" dirty="0"/>
              <a:t> de la </a:t>
            </a:r>
            <a:r>
              <a:rPr lang="en-US" dirty="0" err="1"/>
              <a:t>paz</a:t>
            </a:r>
            <a:r>
              <a:rPr lang="en-US" dirty="0"/>
              <a:t>. –</a:t>
            </a:r>
            <a:r>
              <a:rPr lang="en-US" dirty="0" err="1"/>
              <a:t>Cristóbal</a:t>
            </a:r>
            <a:r>
              <a:rPr lang="en-US" dirty="0"/>
              <a:t> </a:t>
            </a:r>
            <a:r>
              <a:rPr lang="en-US" dirty="0" err="1"/>
              <a:t>Diversa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</a:t>
            </a:r>
            <a:r>
              <a:rPr lang="en-US" dirty="0" err="1"/>
              <a:t>Vinculación</a:t>
            </a:r>
            <a:r>
              <a:rPr lang="en-US" dirty="0"/>
              <a:t> de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tutores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…</a:t>
            </a:r>
            <a:endParaRPr dirty="0"/>
          </a:p>
        </p:txBody>
      </p:sp>
      <p:sp>
        <p:nvSpPr>
          <p:cNvPr id="160" name="Google Shape;16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0" name="Google Shape;2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41" name="Google Shape;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48" name="Google Shape;4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ctrTitle"/>
          </p:nvPr>
        </p:nvSpPr>
        <p:spPr>
          <a:xfrm>
            <a:off x="1203158" y="2887579"/>
            <a:ext cx="7068989" cy="118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lang="es-CO" sz="3600" b="1" noProof="1">
                <a:solidFill>
                  <a:schemeClr val="lt1"/>
                </a:solidFill>
                <a:sym typeface="Helvetica Neue"/>
              </a:rPr>
              <a:t>Formación Integral, Educación CRESE y Evaluación para la FI</a:t>
            </a:r>
            <a:endParaRPr lang="es-CO" noProof="1"/>
          </a:p>
        </p:txBody>
      </p:sp>
      <p:sp>
        <p:nvSpPr>
          <p:cNvPr id="111" name="Google Shape;111;p2"/>
          <p:cNvSpPr txBox="1"/>
          <p:nvPr/>
        </p:nvSpPr>
        <p:spPr>
          <a:xfrm>
            <a:off x="46069" y="611673"/>
            <a:ext cx="99614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 de Tutorías para el Aprendizaje y la Formación Integral PTAFI 3.0</a:t>
            </a:r>
            <a:endParaRPr sz="36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814075" y="5413979"/>
            <a:ext cx="1622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Medellín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2024</a:t>
            </a:r>
            <a:endParaRPr sz="28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717069" y="4890759"/>
            <a:ext cx="6866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Fe y Alegrí</a:t>
            </a:r>
            <a:r>
              <a:rPr lang="en-US" sz="2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Aures</a:t>
            </a:r>
            <a:endParaRPr sz="28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34" y="4864912"/>
            <a:ext cx="1417670" cy="150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0E558F-0332-72AF-2B1E-AE94E6E7898D}"/>
              </a:ext>
            </a:extLst>
          </p:cNvPr>
          <p:cNvSpPr txBox="1"/>
          <p:nvPr/>
        </p:nvSpPr>
        <p:spPr>
          <a:xfrm>
            <a:off x="901699" y="1274618"/>
            <a:ext cx="1038975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tx1"/>
                </a:solidFill>
                <a:latin typeface="Söhne"/>
              </a:rPr>
              <a:t>3.Fomento de la autoestima:</a:t>
            </a:r>
            <a:r>
              <a:rPr lang="es-MX" sz="2400" dirty="0">
                <a:solidFill>
                  <a:schemeClr val="tx1"/>
                </a:solidFill>
                <a:latin typeface="Söhne"/>
              </a:rPr>
              <a:t> Reconocer y valorar las contribuciones de todos los estudiantes, promoviendo un ambiente donde se sientan seguros y respetados, lo que fortalece su autoestima y confianza en sí mismos.</a:t>
            </a:r>
          </a:p>
          <a:p>
            <a:pPr algn="l"/>
            <a:endParaRPr lang="es-MX" sz="2400" b="1" dirty="0">
              <a:solidFill>
                <a:schemeClr val="tx1"/>
              </a:solidFill>
              <a:latin typeface="Söhne"/>
            </a:endParaRPr>
          </a:p>
          <a:p>
            <a:pPr algn="l"/>
            <a:r>
              <a:rPr lang="es-MX" sz="2400" b="1" dirty="0">
                <a:solidFill>
                  <a:schemeClr val="tx1"/>
                </a:solidFill>
                <a:latin typeface="Söhne"/>
              </a:rPr>
              <a:t>4. C</a:t>
            </a:r>
            <a:r>
              <a:rPr lang="es-MX" sz="2400" b="1" i="0" dirty="0">
                <a:solidFill>
                  <a:schemeClr val="tx1"/>
                </a:solidFill>
                <a:effectLst/>
                <a:latin typeface="Söhne"/>
              </a:rPr>
              <a:t>olaboración entre pares: </a:t>
            </a:r>
            <a:r>
              <a:rPr lang="es-MX" sz="2400" i="0" dirty="0">
                <a:solidFill>
                  <a:schemeClr val="tx1"/>
                </a:solidFill>
                <a:effectLst/>
                <a:latin typeface="Söhne"/>
              </a:rPr>
              <a:t>Fomentar la colaboración y el trabajo en equipo entre los estudiantes, brindando oportunidades para que compartan sus conocimientos , habilidades, y aprendan unos de otros.</a:t>
            </a:r>
          </a:p>
          <a:p>
            <a:pPr algn="l"/>
            <a:endParaRPr lang="es-MX" sz="2400" dirty="0">
              <a:solidFill>
                <a:schemeClr val="tx1"/>
              </a:solidFill>
              <a:latin typeface="Söhne"/>
            </a:endParaRPr>
          </a:p>
          <a:p>
            <a:r>
              <a:rPr lang="es-MX" sz="2400" b="1" i="0" dirty="0">
                <a:solidFill>
                  <a:schemeClr val="tx1"/>
                </a:solidFill>
                <a:effectLst/>
                <a:latin typeface="Söhne"/>
              </a:rPr>
              <a:t>5. Flexibilización curriculares: </a:t>
            </a:r>
            <a:r>
              <a:rPr lang="es-MX" sz="2400" i="0" dirty="0">
                <a:solidFill>
                  <a:schemeClr val="tx1"/>
                </a:solidFill>
                <a:effectLst/>
                <a:latin typeface="Söhne"/>
              </a:rPr>
              <a:t>Realizar adaptaciones  ( flexibilización ) curriculares según las necesidades individuales de los estudiantes, proporcionando apoyos adicionales o modificando los materiales y actividades para garantizar su acceso al currículo.</a:t>
            </a:r>
          </a:p>
          <a:p>
            <a:pPr algn="l"/>
            <a:endParaRPr lang="es-MX" sz="2400" i="0" dirty="0">
              <a:solidFill>
                <a:schemeClr val="tx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04402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970908" y="1202394"/>
            <a:ext cx="542578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028700" lvl="0" indent="-1028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Helvetica Neue"/>
              </a:rPr>
              <a:t>Educación CRESE</a:t>
            </a:r>
            <a:endParaRPr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12"/>
          <p:cNvSpPr/>
          <p:nvPr/>
        </p:nvSpPr>
        <p:spPr>
          <a:xfrm rot="-5400000">
            <a:off x="8912417" y="1202394"/>
            <a:ext cx="2387600" cy="2387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3" name="Google Shape;203;p12"/>
          <p:cNvCxnSpPr/>
          <p:nvPr/>
        </p:nvCxnSpPr>
        <p:spPr>
          <a:xfrm>
            <a:off x="11724638" y="1331572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p12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12"/>
          <p:cNvSpPr/>
          <p:nvPr/>
        </p:nvSpPr>
        <p:spPr>
          <a:xfrm rot="-607105">
            <a:off x="6086940" y="4145122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/>
          <p:nvPr/>
        </p:nvSpPr>
        <p:spPr>
          <a:xfrm>
            <a:off x="0" y="6664271"/>
            <a:ext cx="12192000" cy="1937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946249" y="2367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s-CO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Educación CRESE: Ejes para la acción</a:t>
            </a:r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952" y="1898513"/>
            <a:ext cx="11326195" cy="482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6051" t="19223" r="13690" b="69413"/>
          <a:stretch/>
        </p:blipFill>
        <p:spPr>
          <a:xfrm>
            <a:off x="2934376" y="1130589"/>
            <a:ext cx="6539346" cy="8312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0" y="6664271"/>
            <a:ext cx="12192000" cy="1937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s-CO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Implementación CRESE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060" t="29451" r="3681" b="12026"/>
          <a:stretch/>
        </p:blipFill>
        <p:spPr>
          <a:xfrm>
            <a:off x="498764" y="1398232"/>
            <a:ext cx="10855036" cy="48752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15"/>
          <p:cNvSpPr/>
          <p:nvPr/>
        </p:nvSpPr>
        <p:spPr>
          <a:xfrm rot="-1577571" flipH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7938199" y="5692370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" name="Google Shape;461;p40"/>
          <p:cNvGrpSpPr/>
          <p:nvPr/>
        </p:nvGrpSpPr>
        <p:grpSpPr>
          <a:xfrm rot="-3405619" flipH="1">
            <a:off x="547581" y="4468185"/>
            <a:ext cx="1922019" cy="2048959"/>
            <a:chOff x="70388" y="1968922"/>
            <a:chExt cx="1287789" cy="1372842"/>
          </a:xfrm>
        </p:grpSpPr>
        <p:sp>
          <p:nvSpPr>
            <p:cNvPr id="10" name="Google Shape;462;p40"/>
            <p:cNvSpPr/>
            <p:nvPr/>
          </p:nvSpPr>
          <p:spPr>
            <a:xfrm rot="-2864809">
              <a:off x="85504" y="2336476"/>
              <a:ext cx="1257556" cy="597419"/>
            </a:xfrm>
            <a:custGeom>
              <a:avLst/>
              <a:gdLst/>
              <a:ahLst/>
              <a:cxnLst/>
              <a:rect l="l" t="t" r="r" b="b"/>
              <a:pathLst>
                <a:path w="31861" h="15136" extrusionOk="0">
                  <a:moveTo>
                    <a:pt x="16361" y="12479"/>
                  </a:moveTo>
                  <a:cubicBezTo>
                    <a:pt x="16336" y="12289"/>
                    <a:pt x="16329" y="12091"/>
                    <a:pt x="16339" y="11886"/>
                  </a:cubicBezTo>
                  <a:cubicBezTo>
                    <a:pt x="16418" y="10455"/>
                    <a:pt x="16640" y="9032"/>
                    <a:pt x="16740" y="7602"/>
                  </a:cubicBezTo>
                  <a:lnTo>
                    <a:pt x="1" y="5931"/>
                  </a:lnTo>
                  <a:lnTo>
                    <a:pt x="13473" y="0"/>
                  </a:lnTo>
                  <a:lnTo>
                    <a:pt x="27453" y="1404"/>
                  </a:lnTo>
                  <a:cubicBezTo>
                    <a:pt x="27697" y="1429"/>
                    <a:pt x="27940" y="1471"/>
                    <a:pt x="28175" y="1536"/>
                  </a:cubicBezTo>
                  <a:cubicBezTo>
                    <a:pt x="29341" y="1866"/>
                    <a:pt x="30383" y="2571"/>
                    <a:pt x="30967" y="3805"/>
                  </a:cubicBezTo>
                  <a:cubicBezTo>
                    <a:pt x="30970" y="3809"/>
                    <a:pt x="30971" y="3814"/>
                    <a:pt x="30973" y="3818"/>
                  </a:cubicBezTo>
                  <a:cubicBezTo>
                    <a:pt x="31861" y="5228"/>
                    <a:pt x="31525" y="7104"/>
                    <a:pt x="30163" y="8108"/>
                  </a:cubicBezTo>
                  <a:lnTo>
                    <a:pt x="21485" y="14505"/>
                  </a:lnTo>
                  <a:cubicBezTo>
                    <a:pt x="21223" y="14698"/>
                    <a:pt x="20941" y="14843"/>
                    <a:pt x="20646" y="14948"/>
                  </a:cubicBezTo>
                  <a:cubicBezTo>
                    <a:pt x="20455" y="14875"/>
                    <a:pt x="19764" y="15136"/>
                    <a:pt x="19503" y="15130"/>
                  </a:cubicBezTo>
                  <a:cubicBezTo>
                    <a:pt x="19067" y="15118"/>
                    <a:pt x="18634" y="15018"/>
                    <a:pt x="18237" y="14836"/>
                  </a:cubicBezTo>
                  <a:cubicBezTo>
                    <a:pt x="17201" y="14360"/>
                    <a:pt x="16503" y="13546"/>
                    <a:pt x="16361" y="1247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3;p40"/>
            <p:cNvSpPr/>
            <p:nvPr/>
          </p:nvSpPr>
          <p:spPr>
            <a:xfrm rot="-2864809">
              <a:off x="215729" y="2675786"/>
              <a:ext cx="920798" cy="388899"/>
            </a:xfrm>
            <a:custGeom>
              <a:avLst/>
              <a:gdLst/>
              <a:ahLst/>
              <a:cxnLst/>
              <a:rect l="l" t="t" r="r" b="b"/>
              <a:pathLst>
                <a:path w="23329" h="9853" extrusionOk="0">
                  <a:moveTo>
                    <a:pt x="793" y="1"/>
                  </a:moveTo>
                  <a:lnTo>
                    <a:pt x="17401" y="1668"/>
                  </a:lnTo>
                  <a:cubicBezTo>
                    <a:pt x="17766" y="1704"/>
                    <a:pt x="18129" y="1740"/>
                    <a:pt x="18494" y="1778"/>
                  </a:cubicBezTo>
                  <a:cubicBezTo>
                    <a:pt x="19206" y="1849"/>
                    <a:pt x="19959" y="1865"/>
                    <a:pt x="20642" y="2099"/>
                  </a:cubicBezTo>
                  <a:cubicBezTo>
                    <a:pt x="21142" y="2269"/>
                    <a:pt x="21607" y="2541"/>
                    <a:pt x="22001" y="2894"/>
                  </a:cubicBezTo>
                  <a:cubicBezTo>
                    <a:pt x="22390" y="3242"/>
                    <a:pt x="22708" y="3666"/>
                    <a:pt x="22935" y="4135"/>
                  </a:cubicBezTo>
                  <a:cubicBezTo>
                    <a:pt x="23166" y="4616"/>
                    <a:pt x="23298" y="5141"/>
                    <a:pt x="23322" y="5674"/>
                  </a:cubicBezTo>
                  <a:cubicBezTo>
                    <a:pt x="23329" y="5865"/>
                    <a:pt x="23325" y="6056"/>
                    <a:pt x="23306" y="6245"/>
                  </a:cubicBezTo>
                  <a:cubicBezTo>
                    <a:pt x="23236" y="6928"/>
                    <a:pt x="22990" y="7588"/>
                    <a:pt x="22592" y="8148"/>
                  </a:cubicBezTo>
                  <a:cubicBezTo>
                    <a:pt x="22204" y="8690"/>
                    <a:pt x="21680" y="9131"/>
                    <a:pt x="21079" y="9422"/>
                  </a:cubicBezTo>
                  <a:cubicBezTo>
                    <a:pt x="20380" y="9758"/>
                    <a:pt x="19629" y="9852"/>
                    <a:pt x="18860" y="9785"/>
                  </a:cubicBezTo>
                  <a:cubicBezTo>
                    <a:pt x="18222" y="9730"/>
                    <a:pt x="17586" y="9656"/>
                    <a:pt x="16949" y="9592"/>
                  </a:cubicBezTo>
                  <a:cubicBezTo>
                    <a:pt x="16836" y="9582"/>
                    <a:pt x="16723" y="9570"/>
                    <a:pt x="16609" y="9559"/>
                  </a:cubicBezTo>
                  <a:lnTo>
                    <a:pt x="1" y="7892"/>
                  </a:lnTo>
                  <a:lnTo>
                    <a:pt x="86" y="7046"/>
                  </a:lnTo>
                  <a:lnTo>
                    <a:pt x="14260" y="8470"/>
                  </a:lnTo>
                  <a:cubicBezTo>
                    <a:pt x="13414" y="7655"/>
                    <a:pt x="12934" y="6476"/>
                    <a:pt x="13061" y="5217"/>
                  </a:cubicBezTo>
                  <a:cubicBezTo>
                    <a:pt x="13187" y="3958"/>
                    <a:pt x="13890" y="2899"/>
                    <a:pt x="14883" y="2268"/>
                  </a:cubicBezTo>
                  <a:lnTo>
                    <a:pt x="708" y="8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4;p40"/>
            <p:cNvSpPr/>
            <p:nvPr/>
          </p:nvSpPr>
          <p:spPr>
            <a:xfrm rot="-2864809">
              <a:off x="226864" y="2723270"/>
              <a:ext cx="874697" cy="325391"/>
            </a:xfrm>
            <a:custGeom>
              <a:avLst/>
              <a:gdLst/>
              <a:ahLst/>
              <a:cxnLst/>
              <a:rect l="l" t="t" r="r" b="b"/>
              <a:pathLst>
                <a:path w="22161" h="8244" extrusionOk="0">
                  <a:moveTo>
                    <a:pt x="0" y="6194"/>
                  </a:moveTo>
                  <a:cubicBezTo>
                    <a:pt x="41" y="6201"/>
                    <a:pt x="86" y="6206"/>
                    <a:pt x="127" y="6210"/>
                  </a:cubicBezTo>
                  <a:lnTo>
                    <a:pt x="18662" y="8072"/>
                  </a:lnTo>
                  <a:cubicBezTo>
                    <a:pt x="20376" y="8243"/>
                    <a:pt x="21903" y="6993"/>
                    <a:pt x="22075" y="5282"/>
                  </a:cubicBezTo>
                  <a:cubicBezTo>
                    <a:pt x="22160" y="4426"/>
                    <a:pt x="21893" y="3618"/>
                    <a:pt x="21386" y="2997"/>
                  </a:cubicBezTo>
                  <a:cubicBezTo>
                    <a:pt x="20883" y="2382"/>
                    <a:pt x="20142" y="1957"/>
                    <a:pt x="19286" y="1869"/>
                  </a:cubicBezTo>
                  <a:lnTo>
                    <a:pt x="750" y="9"/>
                  </a:lnTo>
                  <a:cubicBezTo>
                    <a:pt x="708" y="5"/>
                    <a:pt x="665" y="1"/>
                    <a:pt x="622" y="1"/>
                  </a:cubicBezTo>
                  <a:cubicBezTo>
                    <a:pt x="1409" y="120"/>
                    <a:pt x="2089" y="530"/>
                    <a:pt x="2564" y="1108"/>
                  </a:cubicBezTo>
                  <a:cubicBezTo>
                    <a:pt x="3067" y="1727"/>
                    <a:pt x="3337" y="2536"/>
                    <a:pt x="3251" y="3392"/>
                  </a:cubicBezTo>
                  <a:cubicBezTo>
                    <a:pt x="3086" y="5051"/>
                    <a:pt x="1647" y="6274"/>
                    <a:pt x="0" y="619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riángulo isósceles 2"/>
          <p:cNvSpPr/>
          <p:nvPr/>
        </p:nvSpPr>
        <p:spPr>
          <a:xfrm>
            <a:off x="3074368" y="101339"/>
            <a:ext cx="6560948" cy="5717081"/>
          </a:xfrm>
          <a:prstGeom prst="triangle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oogle Shape;465;p40"/>
          <p:cNvGrpSpPr/>
          <p:nvPr/>
        </p:nvGrpSpPr>
        <p:grpSpPr>
          <a:xfrm rot="-2700000">
            <a:off x="8948018" y="5057726"/>
            <a:ext cx="3038856" cy="506495"/>
            <a:chOff x="1296825" y="4029575"/>
            <a:chExt cx="4500096" cy="750044"/>
          </a:xfrm>
        </p:grpSpPr>
        <p:sp>
          <p:nvSpPr>
            <p:cNvPr id="14" name="Google Shape;466;p40"/>
            <p:cNvSpPr/>
            <p:nvPr/>
          </p:nvSpPr>
          <p:spPr>
            <a:xfrm>
              <a:off x="1296919" y="4143073"/>
              <a:ext cx="925713" cy="636546"/>
            </a:xfrm>
            <a:custGeom>
              <a:avLst/>
              <a:gdLst/>
              <a:ahLst/>
              <a:cxnLst/>
              <a:rect l="l" t="t" r="r" b="b"/>
              <a:pathLst>
                <a:path w="9812" h="6747" extrusionOk="0">
                  <a:moveTo>
                    <a:pt x="9342" y="5833"/>
                  </a:moveTo>
                  <a:lnTo>
                    <a:pt x="6360" y="6747"/>
                  </a:lnTo>
                  <a:lnTo>
                    <a:pt x="6355" y="6747"/>
                  </a:lnTo>
                  <a:lnTo>
                    <a:pt x="6283" y="6712"/>
                  </a:lnTo>
                  <a:lnTo>
                    <a:pt x="3292" y="5289"/>
                  </a:lnTo>
                  <a:lnTo>
                    <a:pt x="3078" y="5187"/>
                  </a:lnTo>
                  <a:lnTo>
                    <a:pt x="1" y="3721"/>
                  </a:lnTo>
                  <a:lnTo>
                    <a:pt x="2679" y="2139"/>
                  </a:lnTo>
                  <a:lnTo>
                    <a:pt x="2965" y="1970"/>
                  </a:lnTo>
                  <a:lnTo>
                    <a:pt x="6294" y="2"/>
                  </a:lnTo>
                  <a:lnTo>
                    <a:pt x="6296" y="2"/>
                  </a:lnTo>
                  <a:lnTo>
                    <a:pt x="6297" y="1"/>
                  </a:lnTo>
                  <a:lnTo>
                    <a:pt x="6300" y="2"/>
                  </a:lnTo>
                  <a:lnTo>
                    <a:pt x="9811" y="1764"/>
                  </a:lnTo>
                  <a:lnTo>
                    <a:pt x="9778" y="2060"/>
                  </a:lnTo>
                  <a:lnTo>
                    <a:pt x="9465" y="4764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7;p40"/>
            <p:cNvSpPr/>
            <p:nvPr/>
          </p:nvSpPr>
          <p:spPr>
            <a:xfrm>
              <a:off x="1868748" y="4032971"/>
              <a:ext cx="3547561" cy="746646"/>
            </a:xfrm>
            <a:custGeom>
              <a:avLst/>
              <a:gdLst/>
              <a:ahLst/>
              <a:cxnLst/>
              <a:rect l="l" t="t" r="r" b="b"/>
              <a:pathLst>
                <a:path w="37602" h="7914" extrusionOk="0">
                  <a:moveTo>
                    <a:pt x="37229" y="6739"/>
                  </a:moveTo>
                  <a:lnTo>
                    <a:pt x="299" y="7914"/>
                  </a:lnTo>
                  <a:lnTo>
                    <a:pt x="294" y="7914"/>
                  </a:lnTo>
                  <a:cubicBezTo>
                    <a:pt x="262" y="7842"/>
                    <a:pt x="236" y="7767"/>
                    <a:pt x="216" y="7687"/>
                  </a:cubicBezTo>
                  <a:cubicBezTo>
                    <a:pt x="191" y="7592"/>
                    <a:pt x="178" y="7494"/>
                    <a:pt x="174" y="7390"/>
                  </a:cubicBezTo>
                  <a:cubicBezTo>
                    <a:pt x="171" y="7289"/>
                    <a:pt x="180" y="7188"/>
                    <a:pt x="197" y="7090"/>
                  </a:cubicBezTo>
                  <a:cubicBezTo>
                    <a:pt x="289" y="6585"/>
                    <a:pt x="652" y="6173"/>
                    <a:pt x="1131" y="6011"/>
                  </a:cubicBezTo>
                  <a:cubicBezTo>
                    <a:pt x="642" y="5881"/>
                    <a:pt x="254" y="5491"/>
                    <a:pt x="129" y="4993"/>
                  </a:cubicBezTo>
                  <a:lnTo>
                    <a:pt x="130" y="4987"/>
                  </a:lnTo>
                  <a:cubicBezTo>
                    <a:pt x="105" y="4895"/>
                    <a:pt x="92" y="4797"/>
                    <a:pt x="89" y="4695"/>
                  </a:cubicBezTo>
                  <a:cubicBezTo>
                    <a:pt x="87" y="4593"/>
                    <a:pt x="95" y="4496"/>
                    <a:pt x="111" y="4401"/>
                  </a:cubicBezTo>
                  <a:lnTo>
                    <a:pt x="111" y="4397"/>
                  </a:lnTo>
                  <a:cubicBezTo>
                    <a:pt x="204" y="3885"/>
                    <a:pt x="575" y="3467"/>
                    <a:pt x="1063" y="3311"/>
                  </a:cubicBezTo>
                  <a:cubicBezTo>
                    <a:pt x="1059" y="3310"/>
                    <a:pt x="1052" y="3308"/>
                    <a:pt x="1047" y="3307"/>
                  </a:cubicBezTo>
                  <a:cubicBezTo>
                    <a:pt x="556" y="3173"/>
                    <a:pt x="168" y="2784"/>
                    <a:pt x="44" y="2285"/>
                  </a:cubicBezTo>
                  <a:lnTo>
                    <a:pt x="44" y="2282"/>
                  </a:lnTo>
                  <a:cubicBezTo>
                    <a:pt x="20" y="2188"/>
                    <a:pt x="7" y="2089"/>
                    <a:pt x="5" y="1989"/>
                  </a:cubicBezTo>
                  <a:cubicBezTo>
                    <a:pt x="1" y="1890"/>
                    <a:pt x="8" y="1791"/>
                    <a:pt x="26" y="1694"/>
                  </a:cubicBezTo>
                  <a:lnTo>
                    <a:pt x="26" y="1691"/>
                  </a:lnTo>
                  <a:cubicBezTo>
                    <a:pt x="59" y="1501"/>
                    <a:pt x="130" y="1326"/>
                    <a:pt x="233" y="1169"/>
                  </a:cubicBezTo>
                  <a:lnTo>
                    <a:pt x="235" y="1169"/>
                  </a:lnTo>
                  <a:lnTo>
                    <a:pt x="239" y="1169"/>
                  </a:lnTo>
                  <a:lnTo>
                    <a:pt x="2537" y="1097"/>
                  </a:lnTo>
                  <a:lnTo>
                    <a:pt x="36998" y="1"/>
                  </a:lnTo>
                  <a:cubicBezTo>
                    <a:pt x="37001" y="8"/>
                    <a:pt x="37005" y="17"/>
                    <a:pt x="37008" y="26"/>
                  </a:cubicBezTo>
                  <a:cubicBezTo>
                    <a:pt x="37206" y="626"/>
                    <a:pt x="37473" y="1390"/>
                    <a:pt x="37527" y="2152"/>
                  </a:cubicBezTo>
                  <a:cubicBezTo>
                    <a:pt x="37531" y="2211"/>
                    <a:pt x="37536" y="2274"/>
                    <a:pt x="37539" y="2335"/>
                  </a:cubicBezTo>
                  <a:cubicBezTo>
                    <a:pt x="37559" y="2621"/>
                    <a:pt x="37575" y="2916"/>
                    <a:pt x="37585" y="3213"/>
                  </a:cubicBezTo>
                  <a:cubicBezTo>
                    <a:pt x="37601" y="3736"/>
                    <a:pt x="37600" y="4243"/>
                    <a:pt x="37566" y="4733"/>
                  </a:cubicBezTo>
                  <a:lnTo>
                    <a:pt x="37566" y="4734"/>
                  </a:lnTo>
                  <a:cubicBezTo>
                    <a:pt x="37523" y="5448"/>
                    <a:pt x="37418" y="6119"/>
                    <a:pt x="37229" y="673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2700006" scaled="0"/>
            </a:gra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8;p40"/>
            <p:cNvSpPr/>
            <p:nvPr/>
          </p:nvSpPr>
          <p:spPr>
            <a:xfrm>
              <a:off x="5264061" y="4031368"/>
              <a:ext cx="532861" cy="637300"/>
            </a:xfrm>
            <a:custGeom>
              <a:avLst/>
              <a:gdLst/>
              <a:ahLst/>
              <a:cxnLst/>
              <a:rect l="l" t="t" r="r" b="b"/>
              <a:pathLst>
                <a:path w="5648" h="6755" extrusionOk="0">
                  <a:moveTo>
                    <a:pt x="1946" y="6749"/>
                  </a:moveTo>
                  <a:cubicBezTo>
                    <a:pt x="1928" y="6749"/>
                    <a:pt x="1911" y="6751"/>
                    <a:pt x="1897" y="6752"/>
                  </a:cubicBezTo>
                  <a:lnTo>
                    <a:pt x="1748" y="6754"/>
                  </a:lnTo>
                  <a:cubicBezTo>
                    <a:pt x="1697" y="6754"/>
                    <a:pt x="1648" y="6755"/>
                    <a:pt x="1599" y="6755"/>
                  </a:cubicBezTo>
                  <a:cubicBezTo>
                    <a:pt x="1311" y="6755"/>
                    <a:pt x="1248" y="6754"/>
                    <a:pt x="980" y="6691"/>
                  </a:cubicBezTo>
                  <a:lnTo>
                    <a:pt x="978" y="6691"/>
                  </a:lnTo>
                  <a:cubicBezTo>
                    <a:pt x="776" y="6652"/>
                    <a:pt x="580" y="6597"/>
                    <a:pt x="394" y="6524"/>
                  </a:cubicBezTo>
                  <a:lnTo>
                    <a:pt x="387" y="6400"/>
                  </a:lnTo>
                  <a:lnTo>
                    <a:pt x="263" y="4471"/>
                  </a:lnTo>
                  <a:lnTo>
                    <a:pt x="230" y="3927"/>
                  </a:lnTo>
                  <a:lnTo>
                    <a:pt x="198" y="3417"/>
                  </a:lnTo>
                  <a:lnTo>
                    <a:pt x="122" y="2253"/>
                  </a:lnTo>
                  <a:lnTo>
                    <a:pt x="122" y="2247"/>
                  </a:lnTo>
                  <a:lnTo>
                    <a:pt x="0" y="342"/>
                  </a:lnTo>
                  <a:cubicBezTo>
                    <a:pt x="35" y="325"/>
                    <a:pt x="74" y="307"/>
                    <a:pt x="111" y="293"/>
                  </a:cubicBezTo>
                  <a:cubicBezTo>
                    <a:pt x="324" y="202"/>
                    <a:pt x="555" y="130"/>
                    <a:pt x="798" y="89"/>
                  </a:cubicBezTo>
                  <a:cubicBezTo>
                    <a:pt x="936" y="56"/>
                    <a:pt x="1081" y="35"/>
                    <a:pt x="1228" y="22"/>
                  </a:cubicBezTo>
                  <a:cubicBezTo>
                    <a:pt x="1291" y="15"/>
                    <a:pt x="1352" y="9"/>
                    <a:pt x="1414" y="8"/>
                  </a:cubicBezTo>
                  <a:cubicBezTo>
                    <a:pt x="1490" y="2"/>
                    <a:pt x="1564" y="0"/>
                    <a:pt x="1638" y="2"/>
                  </a:cubicBezTo>
                  <a:cubicBezTo>
                    <a:pt x="3204" y="8"/>
                    <a:pt x="4508" y="359"/>
                    <a:pt x="5191" y="1638"/>
                  </a:cubicBezTo>
                  <a:cubicBezTo>
                    <a:pt x="5198" y="1656"/>
                    <a:pt x="5210" y="1670"/>
                    <a:pt x="5217" y="1691"/>
                  </a:cubicBezTo>
                  <a:cubicBezTo>
                    <a:pt x="5349" y="1954"/>
                    <a:pt x="5458" y="2254"/>
                    <a:pt x="5537" y="2594"/>
                  </a:cubicBezTo>
                  <a:cubicBezTo>
                    <a:pt x="5579" y="2773"/>
                    <a:pt x="5615" y="2965"/>
                    <a:pt x="5640" y="3167"/>
                  </a:cubicBezTo>
                  <a:cubicBezTo>
                    <a:pt x="5647" y="3488"/>
                    <a:pt x="5637" y="3782"/>
                    <a:pt x="5598" y="4049"/>
                  </a:cubicBezTo>
                  <a:cubicBezTo>
                    <a:pt x="5328" y="6089"/>
                    <a:pt x="3669" y="6690"/>
                    <a:pt x="1946" y="6749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9;p40"/>
            <p:cNvSpPr/>
            <p:nvPr/>
          </p:nvSpPr>
          <p:spPr>
            <a:xfrm>
              <a:off x="1296825" y="4029575"/>
              <a:ext cx="4150803" cy="641735"/>
            </a:xfrm>
            <a:custGeom>
              <a:avLst/>
              <a:gdLst/>
              <a:ahLst/>
              <a:cxnLst/>
              <a:rect l="l" t="t" r="r" b="b"/>
              <a:pathLst>
                <a:path w="43996" h="6802" extrusionOk="0">
                  <a:moveTo>
                    <a:pt x="0" y="4926"/>
                  </a:moveTo>
                  <a:lnTo>
                    <a:pt x="2965" y="3173"/>
                  </a:lnTo>
                  <a:cubicBezTo>
                    <a:pt x="3110" y="3670"/>
                    <a:pt x="3199" y="4218"/>
                    <a:pt x="3217" y="4796"/>
                  </a:cubicBezTo>
                  <a:cubicBezTo>
                    <a:pt x="3235" y="5360"/>
                    <a:pt x="3185" y="5898"/>
                    <a:pt x="3079" y="6390"/>
                  </a:cubicBezTo>
                  <a:close/>
                  <a:moveTo>
                    <a:pt x="43824" y="4022"/>
                  </a:moveTo>
                  <a:lnTo>
                    <a:pt x="43779" y="3286"/>
                  </a:lnTo>
                  <a:lnTo>
                    <a:pt x="43464" y="27"/>
                  </a:lnTo>
                  <a:lnTo>
                    <a:pt x="43463" y="1"/>
                  </a:lnTo>
                  <a:lnTo>
                    <a:pt x="42033" y="70"/>
                  </a:lnTo>
                  <a:lnTo>
                    <a:pt x="42050" y="342"/>
                  </a:lnTo>
                  <a:lnTo>
                    <a:pt x="42050" y="361"/>
                  </a:lnTo>
                  <a:lnTo>
                    <a:pt x="42172" y="2266"/>
                  </a:lnTo>
                  <a:lnTo>
                    <a:pt x="42172" y="2271"/>
                  </a:lnTo>
                  <a:lnTo>
                    <a:pt x="42248" y="3436"/>
                  </a:lnTo>
                  <a:lnTo>
                    <a:pt x="42280" y="3946"/>
                  </a:lnTo>
                  <a:lnTo>
                    <a:pt x="42313" y="4490"/>
                  </a:lnTo>
                  <a:lnTo>
                    <a:pt x="42437" y="6419"/>
                  </a:lnTo>
                  <a:lnTo>
                    <a:pt x="42444" y="6543"/>
                  </a:lnTo>
                  <a:lnTo>
                    <a:pt x="42458" y="6802"/>
                  </a:lnTo>
                  <a:lnTo>
                    <a:pt x="43798" y="6773"/>
                  </a:lnTo>
                  <a:lnTo>
                    <a:pt x="43947" y="6771"/>
                  </a:lnTo>
                  <a:lnTo>
                    <a:pt x="43994" y="6770"/>
                  </a:lnTo>
                  <a:lnTo>
                    <a:pt x="43996" y="676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700" scaled="0"/>
            </a:gra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450919" y="1927237"/>
            <a:ext cx="5561938" cy="387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1028700" lvl="0" indent="-10287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s-CO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Ce</a:t>
            </a:r>
            <a:r>
              <a:rPr lang="es-CO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Helvetica Neue"/>
              </a:rPr>
              <a:t>ntros de interés en clave de la formación integral</a:t>
            </a:r>
            <a:endParaRPr lang="es-CO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Nube 3"/>
          <p:cNvSpPr/>
          <p:nvPr/>
        </p:nvSpPr>
        <p:spPr>
          <a:xfrm>
            <a:off x="486723" y="355301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ube 21"/>
          <p:cNvSpPr/>
          <p:nvPr/>
        </p:nvSpPr>
        <p:spPr>
          <a:xfrm>
            <a:off x="832591" y="2112861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ube 22"/>
          <p:cNvSpPr/>
          <p:nvPr/>
        </p:nvSpPr>
        <p:spPr>
          <a:xfrm>
            <a:off x="1861136" y="948124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ube 23"/>
          <p:cNvSpPr/>
          <p:nvPr/>
        </p:nvSpPr>
        <p:spPr>
          <a:xfrm>
            <a:off x="10626041" y="2989967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ube 24"/>
          <p:cNvSpPr/>
          <p:nvPr/>
        </p:nvSpPr>
        <p:spPr>
          <a:xfrm>
            <a:off x="9196705" y="2508940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ube 25"/>
          <p:cNvSpPr/>
          <p:nvPr/>
        </p:nvSpPr>
        <p:spPr>
          <a:xfrm>
            <a:off x="10358536" y="1288472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Nube 26"/>
          <p:cNvSpPr/>
          <p:nvPr/>
        </p:nvSpPr>
        <p:spPr>
          <a:xfrm>
            <a:off x="813489" y="3905159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Nube 27"/>
          <p:cNvSpPr/>
          <p:nvPr/>
        </p:nvSpPr>
        <p:spPr>
          <a:xfrm>
            <a:off x="4064877" y="1136072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Nube 28"/>
          <p:cNvSpPr/>
          <p:nvPr/>
        </p:nvSpPr>
        <p:spPr>
          <a:xfrm>
            <a:off x="8522239" y="592701"/>
            <a:ext cx="691736" cy="44334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273" t="19034" r="1657" b="13732"/>
          <a:stretch/>
        </p:blipFill>
        <p:spPr>
          <a:xfrm>
            <a:off x="0" y="0"/>
            <a:ext cx="12192000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7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5909" y="1105189"/>
            <a:ext cx="10515600" cy="4351338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" sz="3200" dirty="0"/>
              <a:t>Los centros de interés pueden realizarse mediante proyectos pedagógicos, semilleros, clubes, laboratorios, entre otros. Su principal característica es el proceso dialógico que involucra a los y las estudiantes, los docentes y la participación activa de la comunidad educativa, teniendo en cuenta los intereses y motivaciones de los estudiantes y considerando sus proyectos de vida en un contexto local y global.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08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241" t="30776" r="16245" b="22443"/>
          <a:stretch/>
        </p:blipFill>
        <p:spPr>
          <a:xfrm>
            <a:off x="0" y="-13856"/>
            <a:ext cx="12192000" cy="64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091" y="1065107"/>
            <a:ext cx="8042564" cy="860681"/>
          </a:xfrm>
        </p:spPr>
        <p:txBody>
          <a:bodyPr>
            <a:normAutofit/>
          </a:bodyPr>
          <a:lstStyle/>
          <a:p>
            <a:pPr lvl="0"/>
            <a:r>
              <a:rPr lang="es-CO" altLang="en-US" sz="2800" b="1" dirty="0">
                <a:solidFill>
                  <a:srgbClr val="1F1F1F"/>
                </a:solidFill>
                <a:latin typeface="Google Sans"/>
                <a:cs typeface="Arial" panose="020B0604020202020204" pitchFamily="34" charset="0"/>
              </a:rPr>
              <a:t>¿Qué fue lo que hizo William </a:t>
            </a:r>
            <a:r>
              <a:rPr lang="es-CO" altLang="en-US" sz="2800" b="1" dirty="0" err="1">
                <a:solidFill>
                  <a:srgbClr val="1F1F1F"/>
                </a:solidFill>
                <a:latin typeface="Google Sans"/>
                <a:cs typeface="Arial" panose="020B0604020202020204" pitchFamily="34" charset="0"/>
              </a:rPr>
              <a:t>Kamkwamba</a:t>
            </a:r>
            <a:r>
              <a:rPr lang="es-CO" altLang="en-US" sz="2800" b="1" dirty="0">
                <a:solidFill>
                  <a:srgbClr val="1F1F1F"/>
                </a:solidFill>
                <a:latin typeface="Google Sans"/>
                <a:cs typeface="Arial" panose="020B0604020202020204" pitchFamily="34" charset="0"/>
              </a:rPr>
              <a:t>?</a:t>
            </a:r>
            <a:endParaRPr lang="es-CO" sz="28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H="1">
            <a:off x="658091" y="2078197"/>
            <a:ext cx="7505709" cy="3818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107916" rIns="0" bIns="10791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ClrTx/>
            </a:pPr>
            <a:r>
              <a:rPr kumimoji="0" lang="es-ES" altLang="en-US" sz="2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  <a:cs typeface="Arial" panose="020B0604020202020204" pitchFamily="34" charset="0"/>
              </a:rPr>
              <a:t>Es la historia de William </a:t>
            </a:r>
            <a:r>
              <a:rPr kumimoji="0" lang="es-ES" altLang="en-US" sz="26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  <a:cs typeface="Arial" panose="020B0604020202020204" pitchFamily="34" charset="0"/>
              </a:rPr>
              <a:t>Kamkwamba</a:t>
            </a:r>
            <a:r>
              <a:rPr kumimoji="0" lang="es-ES" altLang="en-US" sz="2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  <a:cs typeface="Arial" panose="020B0604020202020204" pitchFamily="34" charset="0"/>
              </a:rPr>
              <a:t>, un chico de Malawi </a:t>
            </a:r>
            <a:r>
              <a:rPr lang="es-ES" altLang="en-US" sz="2600" dirty="0">
                <a:solidFill>
                  <a:srgbClr val="474747"/>
                </a:solidFill>
                <a:latin typeface="Google Sans"/>
                <a:cs typeface="Arial" panose="020B0604020202020204" pitchFamily="34" charset="0"/>
              </a:rPr>
              <a:t>que a</a:t>
            </a:r>
            <a:r>
              <a:rPr lang="es-ES" sz="2600" dirty="0">
                <a:solidFill>
                  <a:srgbClr val="474747"/>
                </a:solidFill>
                <a:latin typeface="Google Sans"/>
                <a:cs typeface="Arial" panose="020B0604020202020204" pitchFamily="34" charset="0"/>
              </a:rPr>
              <a:t> la edad de 14 años, en la pobreza y hambruna, construyó un molino de viento para dotar a su casa de electricidad.</a:t>
            </a:r>
          </a:p>
          <a:p>
            <a:pPr lvl="0">
              <a:buClrTx/>
            </a:pPr>
            <a:r>
              <a:rPr lang="es-ES" sz="2600" dirty="0">
                <a:solidFill>
                  <a:srgbClr val="474747"/>
                </a:solidFill>
                <a:latin typeface="Google Sans"/>
                <a:cs typeface="Arial" panose="020B0604020202020204" pitchFamily="34" charset="0"/>
              </a:rPr>
              <a:t>C</a:t>
            </a:r>
            <a:r>
              <a:rPr lang="es-ES" altLang="en-US" sz="2600" dirty="0">
                <a:solidFill>
                  <a:srgbClr val="474747"/>
                </a:solidFill>
                <a:latin typeface="Google Sans"/>
                <a:cs typeface="Arial" panose="020B0604020202020204" pitchFamily="34" charset="0"/>
              </a:rPr>
              <a:t>onsiguió solucionar gracias a la ciencia </a:t>
            </a:r>
            <a:r>
              <a:rPr kumimoji="0" lang="es-ES" altLang="en-US" sz="2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  <a:cs typeface="Arial" panose="020B0604020202020204" pitchFamily="34" charset="0"/>
              </a:rPr>
              <a:t>la hambruna causada por la sequía que destruyó la cosecha de su pueblo. </a:t>
            </a:r>
          </a:p>
          <a:p>
            <a:pPr lvl="0">
              <a:buClrTx/>
            </a:pPr>
            <a:r>
              <a:rPr kumimoji="0" lang="es-ES" altLang="en-US" sz="2600" b="0" i="0" u="none" strike="noStrike" cap="none" normalizeH="0" baseline="0" dirty="0">
                <a:ln>
                  <a:noFill/>
                </a:ln>
                <a:solidFill>
                  <a:srgbClr val="040C28"/>
                </a:solidFill>
                <a:effectLst/>
                <a:latin typeface="Google Sans"/>
                <a:cs typeface="Arial" panose="020B0604020202020204" pitchFamily="34" charset="0"/>
              </a:rPr>
              <a:t>Construyó un molino de viento para bombear el agua subterránea y poder así regar los campos</a:t>
            </a:r>
            <a:r>
              <a:rPr kumimoji="0" lang="es-ES" altLang="en-US" sz="2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s-ES" altLang="en-US" sz="26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28" name="Picture 4" descr="William Kamkwamba: Escritor e ingeniero, de Malaui | Famil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4556" y="1495447"/>
            <a:ext cx="3018235" cy="3098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Google Shape;242;p16"/>
          <p:cNvSpPr txBox="1">
            <a:spLocks/>
          </p:cNvSpPr>
          <p:nvPr/>
        </p:nvSpPr>
        <p:spPr>
          <a:xfrm>
            <a:off x="803563" y="365125"/>
            <a:ext cx="8956964" cy="69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s-CO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 Historias que inspiran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438646" y="4870082"/>
            <a:ext cx="3034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Video: “El niño que domó el viento”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812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028700" lvl="0" indent="-10287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Helvetica Neue"/>
              </a:rPr>
              <a:t>Evaluación</a:t>
            </a:r>
            <a:endParaRPr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3" name="Google Shape;233;p15"/>
          <p:cNvSpPr/>
          <p:nvPr/>
        </p:nvSpPr>
        <p:spPr>
          <a:xfrm rot="-1577571" flipH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5249779" y="256408"/>
            <a:ext cx="2819400" cy="7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Objetivos</a:t>
            </a: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838200" y="1026695"/>
            <a:ext cx="10515600" cy="51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CO" b="1" dirty="0"/>
              <a:t>General:</a:t>
            </a:r>
            <a:endParaRPr lang="es-CO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dirty="0"/>
              <a:t>Dialogar sobre la ruta metodológica en torno a la implementación de la Formación Integral, la educación CRESE y la Evaluación en el marco de estrategia ABP implementada en la Institución Educativa Fe y Alegría Aures.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s-CO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CO" b="1" dirty="0"/>
              <a:t>Específicos: </a:t>
            </a:r>
            <a:endParaRPr lang="es-CO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dirty="0"/>
              <a:t>Reconocer las principales características de la formación integral, la educación CRESE y la evaluación para la FI. </a:t>
            </a:r>
          </a:p>
          <a:p>
            <a:pPr marL="228600" indent="-228600">
              <a:buSzPts val="2800"/>
            </a:pPr>
            <a:r>
              <a:rPr lang="es-CO" dirty="0"/>
              <a:t>Desarrollar múltiples estrategias flexibles, que faciliten el proceso integral y el aprendizaje de todos los estudiantes, promoviendo así la accesibilidad y la inclusión en el aula.</a:t>
            </a:r>
          </a:p>
        </p:txBody>
      </p:sp>
      <p:sp>
        <p:nvSpPr>
          <p:cNvPr id="121" name="Google Shape;121;p3"/>
          <p:cNvSpPr/>
          <p:nvPr/>
        </p:nvSpPr>
        <p:spPr>
          <a:xfrm>
            <a:off x="0" y="6664271"/>
            <a:ext cx="12192000" cy="1937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/>
          <p:nvPr/>
        </p:nvSpPr>
        <p:spPr>
          <a:xfrm>
            <a:off x="0" y="6664271"/>
            <a:ext cx="12192000" cy="1937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El Ser y el Saber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s-CO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¿Qué evaluar?</a:t>
            </a:r>
          </a:p>
        </p:txBody>
      </p:sp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133" y="1690688"/>
            <a:ext cx="7205667" cy="4361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2DF02-C14A-E4BF-6988-DCADC3C3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82" y="661612"/>
            <a:ext cx="8513618" cy="1325563"/>
          </a:xfrm>
        </p:spPr>
        <p:txBody>
          <a:bodyPr>
            <a:normAutofit/>
          </a:bodyPr>
          <a:lstStyle/>
          <a:p>
            <a:pPr algn="ctr"/>
            <a:r>
              <a:rPr lang="es-MX" b="1" i="0" dirty="0">
                <a:solidFill>
                  <a:schemeClr val="accent2">
                    <a:lumMod val="75000"/>
                  </a:schemeClr>
                </a:solidFill>
                <a:effectLst/>
                <a:latin typeface="Söhne"/>
              </a:rPr>
              <a:t>Evaluar de manera justa y equitativa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FF8497-DE48-3396-8B6D-9819AC030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421" y="2129587"/>
            <a:ext cx="11153140" cy="3952557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s-MX" sz="3200" i="0" dirty="0">
                <a:effectLst/>
                <a:latin typeface="Söhne"/>
              </a:rPr>
              <a:t>Al evaluar el ser y el saber desde el DUA-A, es importante tener en cuenta la diversidad de los estudiantes y proporcionar opciones y apoyos  que les permitan demostrar su aprendizaje de manera significativa y equitativa. Además, es fundamental utilizar múltiples formas de evaluación que reconozcan y valoren tanto el crecimiento académico como el desarrollo personal de los estudiantes.</a:t>
            </a:r>
            <a:endParaRPr lang="es-CO" sz="3200" dirty="0"/>
          </a:p>
          <a:p>
            <a:pPr algn="ctr"/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427356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535FC-0A4E-3CB0-95DB-0B17D34EE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893763"/>
            <a:ext cx="9906000" cy="727219"/>
          </a:xfrm>
        </p:spPr>
        <p:txBody>
          <a:bodyPr>
            <a:normAutofit/>
          </a:bodyPr>
          <a:lstStyle/>
          <a:p>
            <a:r>
              <a:rPr lang="es-MX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Söhne"/>
              </a:rPr>
              <a:t>Evaluar de manera justa y equitativa</a:t>
            </a:r>
            <a:endParaRPr lang="es-CO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25EB75-E1BC-B0F4-778D-3CDC0D362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982" y="1831571"/>
            <a:ext cx="10841182" cy="436141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MX" b="1" i="0" dirty="0">
                <a:effectLst/>
                <a:latin typeface="Söhne"/>
              </a:rPr>
              <a:t>Evaluar  de manera justa y equitativa</a:t>
            </a:r>
            <a:endParaRPr lang="es-MX" b="0" i="0" dirty="0">
              <a:effectLst/>
              <a:latin typeface="Söhne"/>
            </a:endParaRPr>
          </a:p>
          <a:p>
            <a:pPr marL="457200" lvl="1" indent="0" algn="l"/>
            <a:r>
              <a:rPr lang="es-MX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Söhne"/>
              </a:rPr>
              <a:t>1. </a:t>
            </a:r>
            <a:r>
              <a:rPr lang="es-MX" sz="2400" b="0" i="0" dirty="0">
                <a:effectLst/>
                <a:latin typeface="Söhne"/>
              </a:rPr>
              <a:t>Utilizar una variedad de métodos de evaluación que se adapten a las diversas habilidades y estilos de aprendizaje de los estudiantes.</a:t>
            </a:r>
          </a:p>
          <a:p>
            <a:pPr marL="457200" lvl="1" indent="0" algn="l"/>
            <a:r>
              <a:rPr lang="es-MX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Söhne"/>
              </a:rPr>
              <a:t>2. </a:t>
            </a:r>
            <a:r>
              <a:rPr lang="es-MX" sz="2400" b="0" i="0" dirty="0">
                <a:effectLst/>
                <a:latin typeface="Söhne"/>
              </a:rPr>
              <a:t>Proporciona oportunidades para que los estudiantes demuestren su comprensión de diferentes maneras, como a través de proyectos creativos, presentaciones orales, pruebas escritas, entre otros.</a:t>
            </a:r>
          </a:p>
          <a:p>
            <a:pPr marL="457200" lvl="1" indent="0" algn="l"/>
            <a:r>
              <a:rPr lang="es-MX" sz="2400" dirty="0">
                <a:solidFill>
                  <a:schemeClr val="accent2">
                    <a:lumMod val="75000"/>
                  </a:schemeClr>
                </a:solidFill>
                <a:latin typeface="Söhne"/>
              </a:rPr>
              <a:t>3. </a:t>
            </a:r>
            <a:r>
              <a:rPr lang="es-MX" sz="2400" b="0" i="0" dirty="0">
                <a:effectLst/>
                <a:latin typeface="Söhne"/>
              </a:rPr>
              <a:t>Ajusta las evaluaciones según sea necesario para reflejar las adaptaciones y apoyos proporcionados a los estudiantes durante el proceso de aprendizaje. </a:t>
            </a:r>
          </a:p>
          <a:p>
            <a:pPr marL="457200" lvl="1" indent="0" algn="l"/>
            <a:r>
              <a:rPr lang="es-MX" sz="2400" dirty="0">
                <a:latin typeface="Söhne"/>
              </a:rPr>
              <a:t>Brindar accesibilidad y los apoyos necesarios para el proceso de aprendizaje de cada estudiante.</a:t>
            </a:r>
            <a:endParaRPr lang="es-MX" sz="2400" b="0" i="0" dirty="0">
              <a:effectLst/>
              <a:latin typeface="Söhne"/>
            </a:endParaRPr>
          </a:p>
          <a:p>
            <a:pPr marL="457200" lvl="1" indent="0" algn="l"/>
            <a:endParaRPr lang="es-MX" sz="2400" b="0" i="0" dirty="0">
              <a:effectLst/>
              <a:latin typeface="Söhne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8992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654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MENTIMETER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2618" y="2008909"/>
            <a:ext cx="7412176" cy="4225636"/>
          </a:xfrm>
        </p:spPr>
        <p:txBody>
          <a:bodyPr>
            <a:noAutofit/>
          </a:bodyPr>
          <a:lstStyle/>
          <a:p>
            <a:pPr lvl="0" algn="l"/>
            <a:r>
              <a:rPr lang="es-CO" sz="2600" i="1" dirty="0"/>
              <a:t>¿Cuáles son los criterios de participación para los niños, niñas y adolescentes en los proyectos y cómo se asegura una representación diversa y equitativa?</a:t>
            </a:r>
            <a:endParaRPr lang="en-US" sz="2600" dirty="0"/>
          </a:p>
          <a:p>
            <a:pPr lvl="0" algn="l"/>
            <a:r>
              <a:rPr lang="es-CO" sz="2600" i="1" dirty="0"/>
              <a:t>¿Cómo se realiza la armonización y articulación entre el diseño curricular y los proyectos?</a:t>
            </a:r>
          </a:p>
          <a:p>
            <a:pPr algn="l"/>
            <a:r>
              <a:rPr lang="es-CO" sz="2600" i="1" dirty="0"/>
              <a:t>¿De qué manera se podrían personalizar los proyectos para reflejar los intereses y potencialidades individuales de los estudiantes?</a:t>
            </a:r>
            <a:endParaRPr lang="en-US" sz="2600" dirty="0"/>
          </a:p>
          <a:p>
            <a:pPr lvl="0" algn="l"/>
            <a:endParaRPr lang="en-US" sz="2600" dirty="0"/>
          </a:p>
        </p:txBody>
      </p:sp>
      <p:sp>
        <p:nvSpPr>
          <p:cNvPr id="4" name="Rectángulo 3"/>
          <p:cNvSpPr/>
          <p:nvPr/>
        </p:nvSpPr>
        <p:spPr>
          <a:xfrm>
            <a:off x="8369584" y="5554228"/>
            <a:ext cx="3100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https://www.menti.com/al27oj7adpz8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2008909"/>
            <a:ext cx="3545319" cy="35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31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2119745" y="760726"/>
            <a:ext cx="84928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s-CO" sz="5400" b="1" dirty="0">
                <a:solidFill>
                  <a:schemeClr val="accent2">
                    <a:lumMod val="75000"/>
                  </a:schemeClr>
                </a:solidFill>
              </a:rPr>
              <a:t>Estructura del espacio</a:t>
            </a:r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962891" y="2632170"/>
            <a:ext cx="10515600" cy="294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AutoNum type="romanUcPeriod"/>
            </a:pPr>
            <a:r>
              <a:rPr lang="es-CO" sz="4000" dirty="0"/>
              <a:t>Formación integral, Educación CRESE, Evaluación para la FI.</a:t>
            </a:r>
            <a:endParaRPr lang="es-CO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AutoNum type="romanUcPeriod"/>
            </a:pPr>
            <a:r>
              <a:rPr lang="es-CO" sz="4000" dirty="0"/>
              <a:t>Centros de Interés y su conformación.</a:t>
            </a:r>
          </a:p>
          <a:p>
            <a:pPr marL="571500" indent="-571500">
              <a:buSzPts val="4000"/>
              <a:buFont typeface="Helvetica Neue"/>
              <a:buAutoNum type="romanUcPeriod"/>
            </a:pPr>
            <a:r>
              <a:rPr lang="es-CO" sz="4000" dirty="0"/>
              <a:t>Evaluación justa y equitativa.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s-CO"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CO" dirty="0"/>
          </a:p>
        </p:txBody>
      </p:sp>
      <p:sp>
        <p:nvSpPr>
          <p:cNvPr id="129" name="Google Shape;129;p4"/>
          <p:cNvSpPr/>
          <p:nvPr/>
        </p:nvSpPr>
        <p:spPr>
          <a:xfrm>
            <a:off x="0" y="6664271"/>
            <a:ext cx="12192000" cy="1937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2769476" y="220196"/>
            <a:ext cx="9422524" cy="6637806"/>
          </a:xfrm>
          <a:custGeom>
            <a:avLst/>
            <a:gdLst/>
            <a:ahLst/>
            <a:cxnLst/>
            <a:rect l="l" t="t" r="r" b="b"/>
            <a:pathLst>
              <a:path w="8191500" h="5770597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 rot="-3079828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028700" lvl="0" indent="-10287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s-CO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Helvetica Neue"/>
              </a:rPr>
              <a:t>Formación Integral</a:t>
            </a:r>
            <a:endParaRPr lang="es-CO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634" t="19412" r="1763" b="20738"/>
          <a:stretch/>
        </p:blipFill>
        <p:spPr>
          <a:xfrm>
            <a:off x="-1" y="27711"/>
            <a:ext cx="12202525" cy="5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1450534" y="247789"/>
            <a:ext cx="93631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s-CO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¿Para qué la Formación Integral?</a:t>
            </a:r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441158" y="1678824"/>
            <a:ext cx="11381874" cy="487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CO" sz="3200" dirty="0"/>
              <a:t>El principal derrotero es garantizar el derecho a la educación y al desarrollo integral de las niñas, los niños, los adolescentes, los jóvenes y adultos, desde la </a:t>
            </a:r>
            <a:r>
              <a:rPr lang="es-CO" sz="3200" u="sng" dirty="0"/>
              <a:t>educación inicial </a:t>
            </a:r>
            <a:r>
              <a:rPr lang="es-CO" sz="3200" dirty="0"/>
              <a:t>hasta el nivel de </a:t>
            </a:r>
            <a:r>
              <a:rPr lang="es-CO" sz="3200" u="sng" dirty="0"/>
              <a:t>educación media</a:t>
            </a:r>
            <a:r>
              <a:rPr lang="es-CO" sz="3200" dirty="0"/>
              <a:t>, a través de </a:t>
            </a:r>
            <a:r>
              <a:rPr lang="es-CO" sz="3200" u="sng" dirty="0"/>
              <a:t>estrategias de Formación Integral </a:t>
            </a:r>
            <a:r>
              <a:rPr lang="es-CO" sz="3200" dirty="0"/>
              <a:t>que reconocen la importancia de la cultura, el deporte, la recreación, la actividad física, las artes, la ciencia y la estrategia de Educación CRESE (ciudadana, para la reconciliación, antirracista, socioemocional y para el cambio climático) en prácticas pedagógicas pertinentes al </a:t>
            </a:r>
            <a:r>
              <a:rPr lang="es-CO" sz="3200" u="sng" dirty="0"/>
              <a:t>contexto</a:t>
            </a:r>
            <a:r>
              <a:rPr lang="es-CO" sz="3200" dirty="0"/>
              <a:t>. (PND 2022-2026) </a:t>
            </a:r>
            <a:endParaRPr lang="es-CO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CO" dirty="0"/>
          </a:p>
        </p:txBody>
      </p:sp>
      <p:sp>
        <p:nvSpPr>
          <p:cNvPr id="148" name="Google Shape;148;p6"/>
          <p:cNvSpPr/>
          <p:nvPr/>
        </p:nvSpPr>
        <p:spPr>
          <a:xfrm>
            <a:off x="0" y="6664271"/>
            <a:ext cx="12192000" cy="1937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457199" y="1496292"/>
            <a:ext cx="1015873" cy="3120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vert270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lang="en-US" sz="2800" dirty="0"/>
              <a:t>Características</a:t>
            </a:r>
            <a:endParaRPr sz="4000" dirty="0"/>
          </a:p>
        </p:txBody>
      </p:sp>
      <p:sp>
        <p:nvSpPr>
          <p:cNvPr id="155" name="Google Shape;155;p7"/>
          <p:cNvSpPr/>
          <p:nvPr/>
        </p:nvSpPr>
        <p:spPr>
          <a:xfrm>
            <a:off x="0" y="6664271"/>
            <a:ext cx="12192000" cy="1937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l="24530" t="20918" r="26521" b="12158"/>
          <a:stretch/>
        </p:blipFill>
        <p:spPr>
          <a:xfrm>
            <a:off x="1704109" y="0"/>
            <a:ext cx="10487891" cy="666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3755146" y="37638"/>
            <a:ext cx="4985084" cy="76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Helvetica Neue"/>
              <a:buNone/>
            </a:pPr>
            <a:r>
              <a:rPr lang="es-CO" dirty="0">
                <a:solidFill>
                  <a:srgbClr val="002060"/>
                </a:solidFill>
              </a:rPr>
              <a:t>Formación</a:t>
            </a:r>
            <a:r>
              <a:rPr lang="es-CO" dirty="0"/>
              <a:t> </a:t>
            </a:r>
            <a:r>
              <a:rPr lang="es-CO" dirty="0">
                <a:solidFill>
                  <a:srgbClr val="002060"/>
                </a:solidFill>
              </a:rPr>
              <a:t>Integral</a:t>
            </a:r>
          </a:p>
        </p:txBody>
      </p:sp>
      <p:sp>
        <p:nvSpPr>
          <p:cNvPr id="163" name="Google Shape;163;p8"/>
          <p:cNvSpPr/>
          <p:nvPr/>
        </p:nvSpPr>
        <p:spPr>
          <a:xfrm>
            <a:off x="0" y="6664271"/>
            <a:ext cx="12192000" cy="1937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302" y="977846"/>
            <a:ext cx="7991475" cy="568642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sp>
        <p:nvSpPr>
          <p:cNvPr id="165" name="Google Shape;165;p8"/>
          <p:cNvSpPr txBox="1"/>
          <p:nvPr/>
        </p:nvSpPr>
        <p:spPr>
          <a:xfrm>
            <a:off x="224589" y="1112480"/>
            <a:ext cx="2746708" cy="20621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Lectura del contexto institucional: PEI, Herramienta Integrada, Caracterización de la población estudiantil, entre otros. </a:t>
            </a:r>
            <a:endParaRPr sz="1600" i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8740230" y="1112480"/>
            <a:ext cx="2746708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Competencias básicas, habilidades del siglo XXI, fortalecimiento de capacidades.</a:t>
            </a:r>
            <a:endParaRPr sz="1600" b="1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224589" y="4109726"/>
            <a:ext cx="2746708" cy="2554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Educación socioemocional, para la ciudadanía, la enseñanza de la  historia, la reconciliación, antirracista y para enfrentar el cambio climático</a:t>
            </a:r>
            <a:r>
              <a:rPr lang="es-CO" sz="12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s-CO" sz="1600" i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16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8972840" y="4257708"/>
            <a:ext cx="2746708" cy="1815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Centros de Interés</a:t>
            </a:r>
            <a:endParaRPr lang="es-CO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Son escenarios interactivos para el aprendizaje (existentes en el EE, agentes externos, convenios,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8D421A-8B2F-2A08-27AF-E78559EC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8" y="1662543"/>
            <a:ext cx="10744200" cy="412865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MX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La formación integral desde un enfoque inclusivo se refiere a garantizar que todas las personas, independientemente de sus diferencias individuales, tengan acceso a oportunidades educativas que promuevan su desarrollo completo en todas las dimensiones. Esto implica reconocer y valorar la diversidad en todas sus formas, ya sea de género, etnia, orientación sexual, capacidades físicas o cognitivas, entre otras..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latin typeface="Söhne"/>
            </a:endParaRPr>
          </a:p>
          <a:p>
            <a:pPr marL="0" indent="0">
              <a:buNone/>
            </a:pPr>
            <a:r>
              <a:rPr lang="es-MX" sz="2000" b="1" i="0" dirty="0">
                <a:solidFill>
                  <a:schemeClr val="tx1"/>
                </a:solidFill>
                <a:effectLst/>
                <a:latin typeface="Söhne"/>
              </a:rPr>
              <a:t>Aquí hay algunas estrategias para lograrlo:</a:t>
            </a:r>
          </a:p>
          <a:p>
            <a:pPr>
              <a:buFont typeface="+mj-lt"/>
              <a:buAutoNum type="arabicPeriod"/>
            </a:pPr>
            <a:r>
              <a:rPr lang="es-MX" sz="2000" b="1" i="0" dirty="0">
                <a:solidFill>
                  <a:schemeClr val="tx1"/>
                </a:solidFill>
                <a:effectLst/>
                <a:latin typeface="Söhne"/>
              </a:rPr>
              <a:t>Diseño de actividades inclusivas: </a:t>
            </a:r>
            <a:r>
              <a:rPr lang="es-MX" sz="2000" i="0" dirty="0">
                <a:solidFill>
                  <a:schemeClr val="tx1"/>
                </a:solidFill>
                <a:effectLst/>
                <a:latin typeface="Söhne"/>
              </a:rPr>
              <a:t>Desarrollar actividades y proyectos que permitan la participación activa de todos los estudiantes, teniendo en cuenta sus expectativas - habilidades, intereses y. Canales sensoriales para el aprendizaje (aprender por medio de apoyos visuales, auditivos, gustativos y Kinestésicos</a:t>
            </a:r>
            <a:r>
              <a:rPr lang="es-MX" sz="2000" dirty="0">
                <a:solidFill>
                  <a:schemeClr val="tx1"/>
                </a:solidFill>
                <a:latin typeface="Söhne"/>
              </a:rPr>
              <a:t>. </a:t>
            </a:r>
            <a:endParaRPr lang="es-MX" sz="2000" i="0" dirty="0">
              <a:solidFill>
                <a:schemeClr val="tx1"/>
              </a:solidFill>
              <a:effectLst/>
              <a:latin typeface="Söhne"/>
            </a:endParaRPr>
          </a:p>
          <a:p>
            <a:pPr>
              <a:buFont typeface="+mj-lt"/>
              <a:buAutoNum type="arabicPeriod"/>
            </a:pPr>
            <a:r>
              <a:rPr lang="es-MX" sz="2000" b="1" i="0" dirty="0">
                <a:solidFill>
                  <a:schemeClr val="tx1"/>
                </a:solidFill>
                <a:effectLst/>
                <a:latin typeface="Söhne"/>
              </a:rPr>
              <a:t>Flexibilidad en la evaluación: </a:t>
            </a:r>
            <a:r>
              <a:rPr lang="es-MX" sz="2000" i="0" dirty="0">
                <a:solidFill>
                  <a:schemeClr val="tx1"/>
                </a:solidFill>
                <a:effectLst/>
                <a:latin typeface="Söhne"/>
              </a:rPr>
              <a:t>Proporcionar diferentes opciones de evaluación que permitan a los estudiantes demostrar su comprensión y habilidades de diversas maneras, como a través de proyectos, presentaciones orales, portafolios, entre otros.</a:t>
            </a:r>
          </a:p>
        </p:txBody>
      </p:sp>
      <p:sp>
        <p:nvSpPr>
          <p:cNvPr id="5" name="Google Shape;162;p8"/>
          <p:cNvSpPr txBox="1">
            <a:spLocks/>
          </p:cNvSpPr>
          <p:nvPr/>
        </p:nvSpPr>
        <p:spPr>
          <a:xfrm>
            <a:off x="2624342" y="522547"/>
            <a:ext cx="7199624" cy="73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060"/>
              </a:buClr>
              <a:buSzPts val="4400"/>
            </a:pPr>
            <a:r>
              <a:rPr lang="es-CO" sz="6000" noProof="1">
                <a:solidFill>
                  <a:srgbClr val="002060"/>
                </a:solidFill>
              </a:rPr>
              <a:t>Formación</a:t>
            </a:r>
            <a:r>
              <a:rPr lang="es-CO" sz="6000" noProof="1"/>
              <a:t> </a:t>
            </a:r>
            <a:r>
              <a:rPr lang="es-CO" sz="6000" noProof="1">
                <a:solidFill>
                  <a:srgbClr val="002060"/>
                </a:solidFill>
              </a:rPr>
              <a:t>Integral</a:t>
            </a:r>
          </a:p>
        </p:txBody>
      </p:sp>
    </p:spTree>
    <p:extLst>
      <p:ext uri="{BB962C8B-B14F-4D97-AF65-F5344CB8AC3E}">
        <p14:creationId xmlns:p14="http://schemas.microsoft.com/office/powerpoint/2010/main" val="2504200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1222</Words>
  <Application>Microsoft Office PowerPoint</Application>
  <PresentationFormat>Panorámica</PresentationFormat>
  <Paragraphs>84</Paragraphs>
  <Slides>24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Calibri</vt:lpstr>
      <vt:lpstr>Arial</vt:lpstr>
      <vt:lpstr>Verdana</vt:lpstr>
      <vt:lpstr>Helvetica Neue</vt:lpstr>
      <vt:lpstr>Söhne</vt:lpstr>
      <vt:lpstr>Google Sans</vt:lpstr>
      <vt:lpstr>Tema de Office</vt:lpstr>
      <vt:lpstr>Formación Integral, Educación CRESE y Evaluación para la FI</vt:lpstr>
      <vt:lpstr>Objetivos</vt:lpstr>
      <vt:lpstr>Estructura del espacio</vt:lpstr>
      <vt:lpstr>Formación Integral</vt:lpstr>
      <vt:lpstr>Presentación de PowerPoint</vt:lpstr>
      <vt:lpstr>¿Para qué la Formación Integral?</vt:lpstr>
      <vt:lpstr>Características</vt:lpstr>
      <vt:lpstr>Formación Integral</vt:lpstr>
      <vt:lpstr>Presentación de PowerPoint</vt:lpstr>
      <vt:lpstr>Presentación de PowerPoint</vt:lpstr>
      <vt:lpstr>Educación CRESE</vt:lpstr>
      <vt:lpstr>Educación CRESE: Ejes para la acción</vt:lpstr>
      <vt:lpstr>Implementación CRESE</vt:lpstr>
      <vt:lpstr>Centros de interés en clave de la formación integral</vt:lpstr>
      <vt:lpstr>Presentación de PowerPoint</vt:lpstr>
      <vt:lpstr>Presentación de PowerPoint</vt:lpstr>
      <vt:lpstr>Presentación de PowerPoint</vt:lpstr>
      <vt:lpstr>¿Qué fue lo que hizo William Kamkwamba?</vt:lpstr>
      <vt:lpstr>Evaluación</vt:lpstr>
      <vt:lpstr>¿Qué evaluar?</vt:lpstr>
      <vt:lpstr>Evaluar de manera justa y equitativa</vt:lpstr>
      <vt:lpstr>Evaluar de manera justa y equitativa</vt:lpstr>
      <vt:lpstr>MENTIMETER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Lizz Navarro</cp:lastModifiedBy>
  <cp:revision>32</cp:revision>
  <dcterms:created xsi:type="dcterms:W3CDTF">2023-05-08T00:34:42Z</dcterms:created>
  <dcterms:modified xsi:type="dcterms:W3CDTF">2024-04-09T22:15:35Z</dcterms:modified>
</cp:coreProperties>
</file>