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9"/>
  </p:notesMasterIdLst>
  <p:sldIdLst>
    <p:sldId id="258" r:id="rId2"/>
    <p:sldId id="263" r:id="rId3"/>
    <p:sldId id="266" r:id="rId4"/>
    <p:sldId id="265" r:id="rId5"/>
    <p:sldId id="257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B631D-527F-4111-BF8D-2AE2C9D948DC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6BDE4-2C74-4CBB-8F3A-A6829D5C6A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6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915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94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87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8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0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84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61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49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6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1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90E037F-3CF4-4EDE-92D4-4A671528EC5C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41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0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0E037F-3CF4-4EDE-92D4-4A671528EC5C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468" y="4516438"/>
            <a:ext cx="8129451" cy="1244282"/>
          </a:xfrm>
        </p:spPr>
        <p:txBody>
          <a:bodyPr>
            <a:normAutofit/>
          </a:bodyPr>
          <a:lstStyle/>
          <a:p>
            <a:r>
              <a:rPr lang="es-ES" sz="3600" b="1" spc="-5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INSTITUCIÓN EDUCATIVA FE Y ALEGRÍA AURES</a:t>
            </a:r>
            <a:endParaRPr lang="en-US" sz="3600" b="1" spc="-5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4820194" y="883270"/>
            <a:ext cx="6923314" cy="2157001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586230" marR="5080" indent="-1574165" algn="r">
              <a:lnSpc>
                <a:spcPts val="3600"/>
              </a:lnSpc>
              <a:spcBef>
                <a:spcPts val="820"/>
              </a:spcBef>
            </a:pPr>
            <a:r>
              <a:rPr lang="es-CO" sz="3600" b="1" spc="-5" dirty="0" smtClean="0">
                <a:latin typeface="Arial"/>
                <a:cs typeface="Arial"/>
              </a:rPr>
              <a:t>TALLER FORTALECIMIENTO</a:t>
            </a:r>
          </a:p>
          <a:p>
            <a:pPr marL="1586230" marR="5080" indent="-1574165" algn="r">
              <a:lnSpc>
                <a:spcPts val="3600"/>
              </a:lnSpc>
              <a:spcBef>
                <a:spcPts val="820"/>
              </a:spcBef>
            </a:pPr>
            <a:endParaRPr lang="es-CO" sz="3600" b="1" spc="-5" dirty="0" smtClean="0">
              <a:latin typeface="Arial"/>
              <a:cs typeface="Arial"/>
            </a:endParaRPr>
          </a:p>
          <a:p>
            <a:pPr marL="1586230" marR="5080" indent="-1574165" algn="ctr">
              <a:lnSpc>
                <a:spcPts val="3600"/>
              </a:lnSpc>
              <a:spcBef>
                <a:spcPts val="820"/>
              </a:spcBef>
            </a:pPr>
            <a:r>
              <a:rPr lang="es-CO" sz="3600" b="1" spc="-5" dirty="0" smtClean="0">
                <a:latin typeface="Arial"/>
                <a:cs typeface="Arial"/>
              </a:rPr>
              <a:t>ABP (Aprendizaje Basado en Proyectos – Fase 4) </a:t>
            </a:r>
          </a:p>
        </p:txBody>
      </p:sp>
      <p:pic>
        <p:nvPicPr>
          <p:cNvPr id="6" name="Imagen 5"/>
          <p:cNvPicPr/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900" y="3902484"/>
            <a:ext cx="1721903" cy="1757957"/>
          </a:xfrm>
          <a:prstGeom prst="rect">
            <a:avLst/>
          </a:prstGeom>
          <a:noFill/>
        </p:spPr>
      </p:pic>
      <p:pic>
        <p:nvPicPr>
          <p:cNvPr id="7" name="Picture 2" descr="Modelo de checklist para usar na sua oficina de Motocicletas">
            <a:extLst>
              <a:ext uri="{FF2B5EF4-FFF2-40B4-BE49-F238E27FC236}">
                <a16:creationId xmlns:a16="http://schemas.microsoft.com/office/drawing/2014/main" id="{0E947F4F-ECC1-A446-AD4F-0678AF351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90" y="459375"/>
            <a:ext cx="3848503" cy="344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69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8987" y="1102701"/>
            <a:ext cx="2549955" cy="480131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       </a:t>
            </a:r>
            <a:r>
              <a:rPr lang="en-US" sz="2800" b="1" dirty="0" smtClean="0">
                <a:solidFill>
                  <a:schemeClr val="tx1"/>
                </a:solidFill>
              </a:rPr>
              <a:t>Agenda Nº 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Google Shape;178;p7">
            <a:extLst>
              <a:ext uri="{FF2B5EF4-FFF2-40B4-BE49-F238E27FC236}">
                <a16:creationId xmlns:a16="http://schemas.microsoft.com/office/drawing/2014/main" id="{81BE4D98-1B2B-3FA6-F508-0A0B10AFAA49}"/>
              </a:ext>
            </a:extLst>
          </p:cNvPr>
          <p:cNvSpPr txBox="1"/>
          <p:nvPr/>
        </p:nvSpPr>
        <p:spPr>
          <a:xfrm>
            <a:off x="647747" y="364064"/>
            <a:ext cx="10612437" cy="62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Estructura Agenda Jornadas Pedagógicas</a:t>
            </a:r>
            <a:endParaRPr sz="3600" b="1" kern="12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225517" y="1342766"/>
            <a:ext cx="8705259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2000" i="1" dirty="0">
                <a:ea typeface="Calibri" panose="020F0502020204030204" pitchFamily="34" charset="0"/>
                <a:cs typeface="Calibri Light" panose="020F0302020204030204" pitchFamily="34" charset="0"/>
              </a:rPr>
              <a:t>Fecha:</a:t>
            </a:r>
            <a:endParaRPr lang="en-US" sz="200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2000" i="1" dirty="0">
                <a:ea typeface="Calibri" panose="020F0502020204030204" pitchFamily="34" charset="0"/>
                <a:cs typeface="Calibri Light" panose="020F0302020204030204" pitchFamily="34" charset="0"/>
              </a:rPr>
              <a:t>Responsables:</a:t>
            </a:r>
            <a:endParaRPr lang="en-US" sz="200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2000" i="1" dirty="0">
                <a:ea typeface="Calibri" panose="020F0502020204030204" pitchFamily="34" charset="0"/>
                <a:cs typeface="Calibri Light" panose="020F0302020204030204" pitchFamily="34" charset="0"/>
              </a:rPr>
              <a:t>Objetivos:</a:t>
            </a:r>
            <a:endParaRPr lang="en-US" sz="200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sz="2000" i="1" dirty="0">
                <a:ea typeface="Calibri" panose="020F0502020204030204" pitchFamily="34" charset="0"/>
                <a:cs typeface="Calibri Light" panose="020F0302020204030204" pitchFamily="34" charset="0"/>
              </a:rPr>
              <a:t>Acuerdos para el desarrollo del encuentro</a:t>
            </a:r>
            <a:endParaRPr lang="en-US" sz="200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sz="2000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Vídeo Trabajo en equipo</a:t>
            </a: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sz="2000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Actividad Lúdica “Elefante y Jirafa”</a:t>
            </a:r>
            <a:endParaRPr lang="en-US" sz="200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sz="2000" i="1" dirty="0">
                <a:ea typeface="Calibri" panose="020F0502020204030204" pitchFamily="34" charset="0"/>
                <a:cs typeface="Calibri Light" panose="020F0302020204030204" pitchFamily="34" charset="0"/>
              </a:rPr>
              <a:t>Compromisos Actividades Agenda Anterior</a:t>
            </a:r>
            <a:r>
              <a:rPr lang="es-ES" sz="2000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CO" sz="2000" dirty="0" smtClean="0"/>
              <a:t>Consignar </a:t>
            </a:r>
            <a:r>
              <a:rPr lang="es-CO" sz="2000" dirty="0"/>
              <a:t>las actividades realizadas hasta </a:t>
            </a:r>
            <a:r>
              <a:rPr lang="es-CO" sz="2000" dirty="0" smtClean="0"/>
              <a:t>la fase 3 en </a:t>
            </a:r>
            <a:r>
              <a:rPr lang="es-CO" sz="2000" dirty="0"/>
              <a:t>la plataforma. </a:t>
            </a:r>
            <a:endParaRPr lang="en-US" sz="200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sz="2000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Descanso</a:t>
            </a: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sz="2000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Actividad Lúdica “Vamos a darle la vuelta al mundo”</a:t>
            </a:r>
            <a:endParaRPr lang="en-US" sz="200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sz="2000" i="1" dirty="0">
                <a:ea typeface="Calibri" panose="020F0502020204030204" pitchFamily="34" charset="0"/>
                <a:cs typeface="Calibri Light" panose="020F0302020204030204" pitchFamily="34" charset="0"/>
              </a:rPr>
              <a:t>Plan de trabajo (Estructuración)</a:t>
            </a:r>
            <a:endParaRPr lang="en-US" sz="200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sz="2000" i="1" dirty="0">
                <a:ea typeface="Calibri" panose="020F0502020204030204" pitchFamily="34" charset="0"/>
                <a:cs typeface="Calibri Light" panose="020F0302020204030204" pitchFamily="34" charset="0"/>
              </a:rPr>
              <a:t>Actividad de </a:t>
            </a:r>
            <a:r>
              <a:rPr lang="es-ES" sz="2000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cierre - Lecciones aprendidas (Bitácora ABP)</a:t>
            </a: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sz="2000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(Seleccionar proyectos)</a:t>
            </a:r>
            <a:endParaRPr lang="en-US" sz="200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sz="2000" i="1" dirty="0">
                <a:ea typeface="Calibri" panose="020F0502020204030204" pitchFamily="34" charset="0"/>
                <a:cs typeface="Calibri Light" panose="020F0302020204030204" pitchFamily="34" charset="0"/>
              </a:rPr>
              <a:t>Fecha y responsables próximo encuentro</a:t>
            </a:r>
            <a:endParaRPr lang="en-US" sz="200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sz="2000" i="1" dirty="0">
                <a:ea typeface="Calibri" panose="020F0502020204030204" pitchFamily="34" charset="0"/>
                <a:cs typeface="Calibri Light" panose="020F0302020204030204" pitchFamily="34" charset="0"/>
              </a:rPr>
              <a:t>Acuerdos y compromisos</a:t>
            </a:r>
            <a:endParaRPr lang="en-US" sz="2000" dirty="0"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1506" y="2707125"/>
            <a:ext cx="10058400" cy="3184717"/>
          </a:xfrm>
        </p:spPr>
        <p:txBody>
          <a:bodyPr>
            <a:normAutofit/>
          </a:bodyPr>
          <a:lstStyle/>
          <a:p>
            <a:r>
              <a:rPr lang="es-ES" sz="2400" dirty="0" smtClean="0"/>
              <a:t>- Realizar cierre  fase 3</a:t>
            </a:r>
          </a:p>
          <a:p>
            <a:r>
              <a:rPr lang="es-ES" sz="2400" dirty="0" smtClean="0"/>
              <a:t>- Hacer apertura a la fase 4, con el fin de orientar a los estudiantes para hacer </a:t>
            </a:r>
            <a:r>
              <a:rPr lang="es-ES" sz="2400" dirty="0" smtClean="0"/>
              <a:t>la</a:t>
            </a:r>
          </a:p>
          <a:p>
            <a:r>
              <a:rPr lang="es-ES" sz="2400" dirty="0"/>
              <a:t> </a:t>
            </a:r>
            <a:r>
              <a:rPr lang="es-ES" sz="2400" dirty="0" smtClean="0"/>
              <a:t> </a:t>
            </a:r>
            <a:r>
              <a:rPr lang="es-ES" sz="2400" dirty="0" smtClean="0"/>
              <a:t> </a:t>
            </a:r>
            <a:r>
              <a:rPr lang="es-ES" sz="2400" dirty="0" smtClean="0"/>
              <a:t>valoración, reflexión y sistematización del proyecto que idearon, planearon </a:t>
            </a:r>
            <a:r>
              <a:rPr lang="es-ES" sz="2400" smtClean="0"/>
              <a:t>y    pusieron </a:t>
            </a:r>
            <a:r>
              <a:rPr lang="es-ES" sz="2400" dirty="0" smtClean="0"/>
              <a:t>en marcha</a:t>
            </a:r>
            <a:r>
              <a:rPr lang="es-ES" sz="2400" dirty="0" smtClean="0"/>
              <a:t>.</a:t>
            </a:r>
          </a:p>
          <a:p>
            <a:r>
              <a:rPr lang="es-ES" sz="2400" dirty="0" smtClean="0"/>
              <a:t>-</a:t>
            </a:r>
            <a:r>
              <a:rPr lang="es-ES" sz="2400" dirty="0"/>
              <a:t>Definir </a:t>
            </a:r>
            <a:r>
              <a:rPr lang="es-ES" sz="2400" dirty="0"/>
              <a:t>estructura formatos pertinentes para evaluación en la muestra de </a:t>
            </a:r>
            <a:endParaRPr lang="es-ES" sz="2400" dirty="0" smtClean="0"/>
          </a:p>
          <a:p>
            <a:r>
              <a:rPr lang="es-ES" sz="2400" dirty="0"/>
              <a:t> </a:t>
            </a:r>
            <a:r>
              <a:rPr lang="es-ES" sz="2400" dirty="0" smtClean="0"/>
              <a:t> proyectos</a:t>
            </a:r>
            <a:r>
              <a:rPr lang="es-ES" sz="2400" dirty="0"/>
              <a:t>.</a:t>
            </a:r>
          </a:p>
          <a:p>
            <a:endParaRPr lang="en-US" sz="2400" dirty="0"/>
          </a:p>
        </p:txBody>
      </p:sp>
      <p:sp>
        <p:nvSpPr>
          <p:cNvPr id="4" name="Google Shape;178;p7">
            <a:extLst>
              <a:ext uri="{FF2B5EF4-FFF2-40B4-BE49-F238E27FC236}">
                <a16:creationId xmlns:a16="http://schemas.microsoft.com/office/drawing/2014/main" id="{81BE4D98-1B2B-3FA6-F508-0A0B10AFAA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1506" y="869700"/>
            <a:ext cx="10058400" cy="733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OBJETIVOS</a:t>
            </a:r>
            <a:endParaRPr sz="3600" b="1" kern="12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7939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3243" y="1845732"/>
            <a:ext cx="11539900" cy="437218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4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Ropa cómoda (tenis)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4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 actividad se realizará de manera individual.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4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Participar con entusiasmo e interés de la actividad propuesta.</a:t>
            </a:r>
            <a:endParaRPr lang="en-US" sz="4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4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Habrá un estímulo para el ganador.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4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 única condición para participar es disfrutar de ella.</a:t>
            </a:r>
            <a:endParaRPr lang="en-US" sz="3600" dirty="0"/>
          </a:p>
        </p:txBody>
      </p:sp>
      <p:sp>
        <p:nvSpPr>
          <p:cNvPr id="5" name="Google Shape;178;p7">
            <a:extLst>
              <a:ext uri="{FF2B5EF4-FFF2-40B4-BE49-F238E27FC236}">
                <a16:creationId xmlns:a16="http://schemas.microsoft.com/office/drawing/2014/main" id="{81BE4D98-1B2B-3FA6-F508-0A0B10AFAA49}"/>
              </a:ext>
            </a:extLst>
          </p:cNvPr>
          <p:cNvSpPr txBox="1"/>
          <p:nvPr/>
        </p:nvSpPr>
        <p:spPr>
          <a:xfrm>
            <a:off x="543243" y="854853"/>
            <a:ext cx="10612437" cy="84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RECOMENDACIONES</a:t>
            </a:r>
            <a:endParaRPr lang="es-ES" sz="28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kern="12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6949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65;p7">
            <a:extLst>
              <a:ext uri="{FF2B5EF4-FFF2-40B4-BE49-F238E27FC236}">
                <a16:creationId xmlns:a16="http://schemas.microsoft.com/office/drawing/2014/main" id="{F518BB27-1FC0-4C2A-8187-B15DB5B7EE52}"/>
              </a:ext>
            </a:extLst>
          </p:cNvPr>
          <p:cNvSpPr/>
          <p:nvPr/>
        </p:nvSpPr>
        <p:spPr>
          <a:xfrm>
            <a:off x="1986007" y="794505"/>
            <a:ext cx="2064045" cy="1035433"/>
          </a:xfrm>
          <a:prstGeom prst="wedgeEllipseCallout">
            <a:avLst>
              <a:gd name="adj1" fmla="val -54663"/>
              <a:gd name="adj2" fmla="val 33874"/>
            </a:avLst>
          </a:prstGeom>
          <a:solidFill>
            <a:schemeClr val="accent3">
              <a:lumMod val="40000"/>
              <a:lumOff val="60000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Google Shape;166;p7">
            <a:extLst>
              <a:ext uri="{FF2B5EF4-FFF2-40B4-BE49-F238E27FC236}">
                <a16:creationId xmlns:a16="http://schemas.microsoft.com/office/drawing/2014/main" id="{02BB6868-200E-6BF6-A553-F8532F7F7D3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5574" y="865028"/>
            <a:ext cx="999455" cy="21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65;p7">
            <a:extLst>
              <a:ext uri="{FF2B5EF4-FFF2-40B4-BE49-F238E27FC236}">
                <a16:creationId xmlns:a16="http://schemas.microsoft.com/office/drawing/2014/main" id="{F518BB27-1FC0-4C2A-8187-B15DB5B7EE52}"/>
              </a:ext>
            </a:extLst>
          </p:cNvPr>
          <p:cNvSpPr/>
          <p:nvPr/>
        </p:nvSpPr>
        <p:spPr>
          <a:xfrm>
            <a:off x="5556475" y="807568"/>
            <a:ext cx="2064045" cy="929251"/>
          </a:xfrm>
          <a:prstGeom prst="wedgeEllipseCallout">
            <a:avLst>
              <a:gd name="adj1" fmla="val -54663"/>
              <a:gd name="adj2" fmla="val 33874"/>
            </a:avLst>
          </a:prstGeom>
          <a:solidFill>
            <a:srgbClr val="FFF2C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Google Shape;167;p7">
            <a:extLst>
              <a:ext uri="{FF2B5EF4-FFF2-40B4-BE49-F238E27FC236}">
                <a16:creationId xmlns:a16="http://schemas.microsoft.com/office/drawing/2014/main" id="{73CF283E-4702-1389-99D8-26C09BD844D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7907" y="1795512"/>
            <a:ext cx="747075" cy="7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75;p7">
            <a:extLst>
              <a:ext uri="{FF2B5EF4-FFF2-40B4-BE49-F238E27FC236}">
                <a16:creationId xmlns:a16="http://schemas.microsoft.com/office/drawing/2014/main" id="{24F4F84A-A35C-6DDA-F889-2C4637A90C36}"/>
              </a:ext>
            </a:extLst>
          </p:cNvPr>
          <p:cNvSpPr txBox="1"/>
          <p:nvPr/>
        </p:nvSpPr>
        <p:spPr>
          <a:xfrm>
            <a:off x="5389541" y="955392"/>
            <a:ext cx="231899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 Escucha activa y Tomemos notas</a:t>
            </a:r>
            <a:r>
              <a:rPr lang="es-MX" sz="1800" b="0" i="1" u="none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Google Shape;161;p7">
            <a:extLst>
              <a:ext uri="{FF2B5EF4-FFF2-40B4-BE49-F238E27FC236}">
                <a16:creationId xmlns:a16="http://schemas.microsoft.com/office/drawing/2014/main" id="{0802E3A1-BB6C-20E1-1068-376C0D5E4E00}"/>
              </a:ext>
            </a:extLst>
          </p:cNvPr>
          <p:cNvSpPr/>
          <p:nvPr/>
        </p:nvSpPr>
        <p:spPr>
          <a:xfrm flipH="1">
            <a:off x="6985519" y="3067840"/>
            <a:ext cx="3064152" cy="1221622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DDFF7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162;p7">
            <a:extLst>
              <a:ext uri="{FF2B5EF4-FFF2-40B4-BE49-F238E27FC236}">
                <a16:creationId xmlns:a16="http://schemas.microsoft.com/office/drawing/2014/main" id="{4A80A6BE-C90B-28CD-BE28-84CB5EE2B7E2}"/>
              </a:ext>
            </a:extLst>
          </p:cNvPr>
          <p:cNvSpPr/>
          <p:nvPr/>
        </p:nvSpPr>
        <p:spPr>
          <a:xfrm flipH="1">
            <a:off x="367599" y="3169135"/>
            <a:ext cx="3064152" cy="1221622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E1EFD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63;p7">
            <a:extLst>
              <a:ext uri="{FF2B5EF4-FFF2-40B4-BE49-F238E27FC236}">
                <a16:creationId xmlns:a16="http://schemas.microsoft.com/office/drawing/2014/main" id="{5A87816E-D99B-BBEF-5A60-B39453B5CB78}"/>
              </a:ext>
            </a:extLst>
          </p:cNvPr>
          <p:cNvSpPr/>
          <p:nvPr/>
        </p:nvSpPr>
        <p:spPr>
          <a:xfrm flipH="1">
            <a:off x="7696740" y="1219431"/>
            <a:ext cx="3199357" cy="1364770"/>
          </a:xfrm>
          <a:prstGeom prst="wedgeEllipseCallout">
            <a:avLst>
              <a:gd name="adj1" fmla="val -32785"/>
              <a:gd name="adj2" fmla="val 69809"/>
            </a:avLst>
          </a:prstGeom>
          <a:solidFill>
            <a:srgbClr val="FBE4D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64;p7">
            <a:extLst>
              <a:ext uri="{FF2B5EF4-FFF2-40B4-BE49-F238E27FC236}">
                <a16:creationId xmlns:a16="http://schemas.microsoft.com/office/drawing/2014/main" id="{1E2A8C5B-7701-F79B-0A78-62AA71A1E809}"/>
              </a:ext>
            </a:extLst>
          </p:cNvPr>
          <p:cNvSpPr/>
          <p:nvPr/>
        </p:nvSpPr>
        <p:spPr>
          <a:xfrm>
            <a:off x="4151852" y="3123044"/>
            <a:ext cx="2481245" cy="1166418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BBD6E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" name="Google Shape;168;p7">
            <a:extLst>
              <a:ext uri="{FF2B5EF4-FFF2-40B4-BE49-F238E27FC236}">
                <a16:creationId xmlns:a16="http://schemas.microsoft.com/office/drawing/2014/main" id="{2EE4B774-3620-1AC2-CF34-1FB1DE0BAFF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80559" y="2391217"/>
            <a:ext cx="1314409" cy="1929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9;p7">
            <a:extLst>
              <a:ext uri="{FF2B5EF4-FFF2-40B4-BE49-F238E27FC236}">
                <a16:creationId xmlns:a16="http://schemas.microsoft.com/office/drawing/2014/main" id="{F50EE1B2-9652-D71F-5335-9116BE57652B}"/>
              </a:ext>
            </a:extLst>
          </p:cNvPr>
          <p:cNvPicPr preferRelativeResize="0"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1025039" y="4485631"/>
            <a:ext cx="2783380" cy="186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70;p7">
            <a:extLst>
              <a:ext uri="{FF2B5EF4-FFF2-40B4-BE49-F238E27FC236}">
                <a16:creationId xmlns:a16="http://schemas.microsoft.com/office/drawing/2014/main" id="{84F39C63-B85E-84C0-77B5-4B573321FF47}"/>
              </a:ext>
            </a:extLst>
          </p:cNvPr>
          <p:cNvPicPr preferRelativeResize="0"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9470118" y="4108925"/>
            <a:ext cx="1544300" cy="1842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71;p7">
            <a:extLst>
              <a:ext uri="{FF2B5EF4-FFF2-40B4-BE49-F238E27FC236}">
                <a16:creationId xmlns:a16="http://schemas.microsoft.com/office/drawing/2014/main" id="{13254E15-3014-47A7-AC4E-123A8BF0682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365177" y="4541988"/>
            <a:ext cx="1246203" cy="124066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2;p7">
            <a:extLst>
              <a:ext uri="{FF2B5EF4-FFF2-40B4-BE49-F238E27FC236}">
                <a16:creationId xmlns:a16="http://schemas.microsoft.com/office/drawing/2014/main" id="{79926665-2894-F368-7953-9DD78254BD17}"/>
              </a:ext>
            </a:extLst>
          </p:cNvPr>
          <p:cNvSpPr txBox="1"/>
          <p:nvPr/>
        </p:nvSpPr>
        <p:spPr>
          <a:xfrm>
            <a:off x="7263985" y="3341659"/>
            <a:ext cx="262772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dejemos que la tecnología nos distraiga!</a:t>
            </a:r>
            <a:endParaRPr sz="1800" b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s-MX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Google Shape;173;p7">
            <a:extLst>
              <a:ext uri="{FF2B5EF4-FFF2-40B4-BE49-F238E27FC236}">
                <a16:creationId xmlns:a16="http://schemas.microsoft.com/office/drawing/2014/main" id="{1408E5F2-FEAD-CAB6-1B3B-6A49FC255F9A}"/>
              </a:ext>
            </a:extLst>
          </p:cNvPr>
          <p:cNvSpPr txBox="1"/>
          <p:nvPr/>
        </p:nvSpPr>
        <p:spPr>
          <a:xfrm>
            <a:off x="7850290" y="1383945"/>
            <a:ext cx="297651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¡Respetar las ideas de los demás y ser prudente en las intervenciones, no tomarse la palabra!</a:t>
            </a:r>
            <a:endParaRPr sz="1800" b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s-MX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Google Shape;174;p7">
            <a:extLst>
              <a:ext uri="{FF2B5EF4-FFF2-40B4-BE49-F238E27FC236}">
                <a16:creationId xmlns:a16="http://schemas.microsoft.com/office/drawing/2014/main" id="{91602796-B44A-50FD-B7F3-FAAC1BD23D6B}"/>
              </a:ext>
            </a:extLst>
          </p:cNvPr>
          <p:cNvSpPr txBox="1"/>
          <p:nvPr/>
        </p:nvSpPr>
        <p:spPr>
          <a:xfrm>
            <a:off x="701251" y="3325347"/>
            <a:ext cx="223680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¡Aprovechemos</a:t>
            </a:r>
            <a:b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tiempo! </a:t>
            </a:r>
            <a:r>
              <a:rPr lang="es-MX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s-MX" sz="1800" b="0" i="1" u="none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agamos </a:t>
            </a:r>
            <a: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buen uso de él</a:t>
            </a:r>
            <a:r>
              <a:rPr lang="es-MX" sz="1800" b="0" i="1" u="none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" name="Google Shape;176;p7">
            <a:extLst>
              <a:ext uri="{FF2B5EF4-FFF2-40B4-BE49-F238E27FC236}">
                <a16:creationId xmlns:a16="http://schemas.microsoft.com/office/drawing/2014/main" id="{4A173BE5-B6F6-694C-465E-497E209083F8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27512" y="4546820"/>
            <a:ext cx="2236806" cy="173879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77;p7">
            <a:extLst>
              <a:ext uri="{FF2B5EF4-FFF2-40B4-BE49-F238E27FC236}">
                <a16:creationId xmlns:a16="http://schemas.microsoft.com/office/drawing/2014/main" id="{6C9084C1-4941-CF46-6F49-9BBC60143857}"/>
              </a:ext>
            </a:extLst>
          </p:cNvPr>
          <p:cNvSpPr txBox="1"/>
          <p:nvPr/>
        </p:nvSpPr>
        <p:spPr>
          <a:xfrm>
            <a:off x="4202418" y="3390662"/>
            <a:ext cx="235630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¡Participar y aportar en el trabajo en equipo!</a:t>
            </a: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78;p7">
            <a:extLst>
              <a:ext uri="{FF2B5EF4-FFF2-40B4-BE49-F238E27FC236}">
                <a16:creationId xmlns:a16="http://schemas.microsoft.com/office/drawing/2014/main" id="{81BE4D98-1B2B-3FA6-F508-0A0B10AFAA49}"/>
              </a:ext>
            </a:extLst>
          </p:cNvPr>
          <p:cNvSpPr txBox="1"/>
          <p:nvPr/>
        </p:nvSpPr>
        <p:spPr>
          <a:xfrm>
            <a:off x="1025039" y="167443"/>
            <a:ext cx="10612437" cy="62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 kern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Algunos acuerdos para el desarrollo del encuentro…</a:t>
            </a:r>
            <a:endParaRPr sz="3200" b="1" kern="12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026" name="Picture 2" descr="Niño pequeño de dibujos animados descansando en el sofá | Vector Premium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09" y="955392"/>
            <a:ext cx="1730603" cy="188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175;p7">
            <a:extLst>
              <a:ext uri="{FF2B5EF4-FFF2-40B4-BE49-F238E27FC236}">
                <a16:creationId xmlns:a16="http://schemas.microsoft.com/office/drawing/2014/main" id="{24F4F84A-A35C-6DDA-F889-2C4637A90C36}"/>
              </a:ext>
            </a:extLst>
          </p:cNvPr>
          <p:cNvSpPr txBox="1"/>
          <p:nvPr/>
        </p:nvSpPr>
        <p:spPr>
          <a:xfrm>
            <a:off x="1856742" y="1067561"/>
            <a:ext cx="231899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1" dirty="0">
                <a:solidFill>
                  <a:srgbClr val="000000"/>
                </a:solidFill>
                <a:latin typeface="Calibri"/>
                <a:ea typeface="Helvetica Neue"/>
                <a:cs typeface="Calibri"/>
                <a:sym typeface="Calibri"/>
              </a:rPr>
              <a:t>¡</a:t>
            </a:r>
            <a:r>
              <a:rPr lang="es-MX" i="1" dirty="0" smtClean="0">
                <a:solidFill>
                  <a:srgbClr val="000000"/>
                </a:solidFill>
                <a:latin typeface="Calibri"/>
                <a:ea typeface="Helvetica Neue"/>
                <a:cs typeface="Calibri"/>
                <a:sym typeface="Calibri"/>
              </a:rPr>
              <a:t>Acordar la hora del descanso!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710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8;p7">
            <a:extLst>
              <a:ext uri="{FF2B5EF4-FFF2-40B4-BE49-F238E27FC236}">
                <a16:creationId xmlns:a16="http://schemas.microsoft.com/office/drawing/2014/main" id="{81BE4D98-1B2B-3FA6-F508-0A0B10AFAA49}"/>
              </a:ext>
            </a:extLst>
          </p:cNvPr>
          <p:cNvSpPr txBox="1"/>
          <p:nvPr/>
        </p:nvSpPr>
        <p:spPr>
          <a:xfrm>
            <a:off x="698466" y="729147"/>
            <a:ext cx="10612437" cy="62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Revisemos nuestros compromisos…</a:t>
            </a:r>
            <a:endParaRPr sz="3600" b="1" kern="12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11901" y="1777555"/>
            <a:ext cx="1078556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600" dirty="0" smtClean="0"/>
              <a:t>Docentes encargados</a:t>
            </a:r>
            <a:r>
              <a:rPr lang="en-US" sz="2600" dirty="0"/>
              <a:t>: </a:t>
            </a:r>
            <a:r>
              <a:rPr lang="es-CO" sz="2600" dirty="0"/>
              <a:t>Luis Fernando Muñoz y Harold Sánchez. </a:t>
            </a:r>
            <a:endParaRPr lang="es-CO" sz="26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O" sz="2600" dirty="0" smtClean="0"/>
              <a:t>Fecha </a:t>
            </a:r>
            <a:r>
              <a:rPr lang="es-CO" sz="2600" dirty="0"/>
              <a:t>septiembre </a:t>
            </a:r>
            <a:r>
              <a:rPr lang="es-CO" sz="2600" dirty="0" smtClean="0"/>
              <a:t>30.</a:t>
            </a:r>
            <a:endParaRPr lang="en-US" sz="26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O" sz="2600" dirty="0" smtClean="0"/>
              <a:t>Agendar </a:t>
            </a:r>
            <a:r>
              <a:rPr lang="es-CO" sz="2600" dirty="0"/>
              <a:t>tiempo extra para terminar de consignar las actividades realizadas hasta el momento en la plataforma. </a:t>
            </a:r>
            <a:endParaRPr lang="en-US" sz="26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O" sz="2600" dirty="0" smtClean="0"/>
              <a:t>Activación </a:t>
            </a:r>
            <a:r>
              <a:rPr lang="es-CO" sz="2600" dirty="0"/>
              <a:t>del Consejo </a:t>
            </a:r>
            <a:r>
              <a:rPr lang="es-CO" sz="2600" dirty="0" smtClean="0"/>
              <a:t>Académico.</a:t>
            </a:r>
            <a:endParaRPr lang="en-US" sz="26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O" sz="2600" dirty="0" smtClean="0"/>
              <a:t>Procurar </a:t>
            </a:r>
            <a:r>
              <a:rPr lang="es-CO" sz="2600" dirty="0"/>
              <a:t>avanzar en el producto final, ya que la exposición o socialización será el 25 de </a:t>
            </a:r>
            <a:r>
              <a:rPr lang="es-CO" sz="2600" dirty="0" smtClean="0"/>
              <a:t>octubre.</a:t>
            </a:r>
            <a:endParaRPr lang="en-US" sz="26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O" sz="2600" dirty="0" smtClean="0"/>
              <a:t>Hablar </a:t>
            </a:r>
            <a:r>
              <a:rPr lang="es-CO" sz="2600" dirty="0"/>
              <a:t>con el profesor Alberto </a:t>
            </a:r>
            <a:r>
              <a:rPr lang="es-CO" sz="2600" dirty="0" smtClean="0"/>
              <a:t>Cuartas, para </a:t>
            </a:r>
            <a:r>
              <a:rPr lang="es-CO" sz="2600" dirty="0"/>
              <a:t>realizar nuevamente una reunión y organizar el evento </a:t>
            </a:r>
            <a:r>
              <a:rPr lang="es-CO" sz="2600" dirty="0" smtClean="0"/>
              <a:t>final.</a:t>
            </a:r>
            <a:endParaRPr lang="en-US" sz="26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O" sz="2600" dirty="0" smtClean="0"/>
              <a:t>Enviar </a:t>
            </a:r>
            <a:r>
              <a:rPr lang="es-CO" sz="2600" dirty="0"/>
              <a:t>el modelo de las diapositivas y acuerdos para tener como base en las siguientes agendas.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938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22567" y="2256552"/>
            <a:ext cx="9650233" cy="1175762"/>
          </a:xfrm>
        </p:spPr>
        <p:txBody>
          <a:bodyPr>
            <a:normAutofit/>
          </a:bodyPr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q"/>
            </a:pPr>
            <a:r>
              <a:rPr lang="es-ES" sz="3600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 Lecciones </a:t>
            </a:r>
            <a:r>
              <a:rPr lang="es-ES" sz="3600" i="1" dirty="0">
                <a:ea typeface="Calibri" panose="020F0502020204030204" pitchFamily="34" charset="0"/>
                <a:cs typeface="Calibri Light" panose="020F0302020204030204" pitchFamily="34" charset="0"/>
              </a:rPr>
              <a:t>aprendidas (Bitácora ABP</a:t>
            </a:r>
            <a:r>
              <a:rPr lang="es-ES" sz="3600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)</a:t>
            </a:r>
            <a:endParaRPr lang="es-ES" sz="3600" i="1" dirty="0"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Google Shape;178;p7">
            <a:extLst>
              <a:ext uri="{FF2B5EF4-FFF2-40B4-BE49-F238E27FC236}">
                <a16:creationId xmlns:a16="http://schemas.microsoft.com/office/drawing/2014/main" id="{81BE4D98-1B2B-3FA6-F508-0A0B10AFAA49}"/>
              </a:ext>
            </a:extLst>
          </p:cNvPr>
          <p:cNvSpPr txBox="1"/>
          <p:nvPr/>
        </p:nvSpPr>
        <p:spPr>
          <a:xfrm>
            <a:off x="543243" y="651447"/>
            <a:ext cx="10612437" cy="105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0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Cierre</a:t>
            </a:r>
            <a:endParaRPr sz="6000" b="1" kern="12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4565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467</TotalTime>
  <Words>380</Words>
  <Application>Microsoft Office PowerPoint</Application>
  <PresentationFormat>Panorámica</PresentationFormat>
  <Paragraphs>52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Helvetica Neue</vt:lpstr>
      <vt:lpstr>Wingdings</vt:lpstr>
      <vt:lpstr>Retrospección</vt:lpstr>
      <vt:lpstr>Presentación de PowerPoint</vt:lpstr>
      <vt:lpstr>Presentación de PowerPoint</vt:lpstr>
      <vt:lpstr>OBJETIVOS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COLEGIOAURES</dc:creator>
  <cp:lastModifiedBy>Juan Carlos Perez Perez</cp:lastModifiedBy>
  <cp:revision>44</cp:revision>
  <dcterms:created xsi:type="dcterms:W3CDTF">2024-08-28T16:17:47Z</dcterms:created>
  <dcterms:modified xsi:type="dcterms:W3CDTF">2024-09-30T01:20:31Z</dcterms:modified>
</cp:coreProperties>
</file>