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9"/>
  </p:notesMasterIdLst>
  <p:sldIdLst>
    <p:sldId id="258" r:id="rId2"/>
    <p:sldId id="263" r:id="rId3"/>
    <p:sldId id="266" r:id="rId4"/>
    <p:sldId id="257" r:id="rId5"/>
    <p:sldId id="259" r:id="rId6"/>
    <p:sldId id="265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631D-527F-4111-BF8D-2AE2C9D948D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BDE4-2C74-4CBB-8F3A-A6829D5C6AA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15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4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8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84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6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9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6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1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0E037F-3CF4-4EDE-92D4-4A671528EC5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5CCF8B-D656-47F7-91EB-35EB64DA92DA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468" y="4516438"/>
            <a:ext cx="8129451" cy="1244282"/>
          </a:xfrm>
        </p:spPr>
        <p:txBody>
          <a:bodyPr>
            <a:normAutofit/>
          </a:bodyPr>
          <a:lstStyle/>
          <a:p>
            <a:r>
              <a:rPr lang="es-ES" sz="3600" b="1" spc="-5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INSTITUCIÓN EDUCATIVA FE Y ALEGRÍA AURES</a:t>
            </a:r>
            <a:endParaRPr lang="en-US" sz="3600" b="1" spc="-5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820194" y="883270"/>
            <a:ext cx="6923314" cy="2157001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586230" marR="5080" indent="-1574165" algn="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TALLER FORTALECIMIENTO</a:t>
            </a:r>
          </a:p>
          <a:p>
            <a:pPr marL="1586230" marR="5080" indent="-1574165" algn="r">
              <a:lnSpc>
                <a:spcPts val="3600"/>
              </a:lnSpc>
              <a:spcBef>
                <a:spcPts val="820"/>
              </a:spcBef>
            </a:pPr>
            <a:endParaRPr lang="es-CO" sz="3600" b="1" spc="-5" dirty="0" smtClean="0">
              <a:latin typeface="Arial"/>
              <a:cs typeface="Arial"/>
            </a:endParaRPr>
          </a:p>
          <a:p>
            <a:pPr marL="1586230" marR="5080" indent="-1574165" algn="ctr">
              <a:lnSpc>
                <a:spcPts val="3600"/>
              </a:lnSpc>
              <a:spcBef>
                <a:spcPts val="820"/>
              </a:spcBef>
            </a:pPr>
            <a:r>
              <a:rPr lang="es-CO" sz="3600" b="1" spc="-5" dirty="0" smtClean="0">
                <a:latin typeface="Arial"/>
                <a:cs typeface="Arial"/>
              </a:rPr>
              <a:t>ABP (Aprendizaje Basado en Proyectos – Fase 4) </a:t>
            </a:r>
          </a:p>
        </p:txBody>
      </p:sp>
      <p:pic>
        <p:nvPicPr>
          <p:cNvPr id="6" name="Imagen 5"/>
          <p:cNvPicPr/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943" y="3637459"/>
            <a:ext cx="1721903" cy="1757957"/>
          </a:xfrm>
          <a:prstGeom prst="rect">
            <a:avLst/>
          </a:prstGeom>
          <a:noFill/>
        </p:spPr>
      </p:pic>
      <p:pic>
        <p:nvPicPr>
          <p:cNvPr id="7" name="Picture 2" descr="Modelo de checklist para usar na sua oficina de Motocicletas">
            <a:extLst>
              <a:ext uri="{FF2B5EF4-FFF2-40B4-BE49-F238E27FC236}">
                <a16:creationId xmlns:a16="http://schemas.microsoft.com/office/drawing/2014/main" id="{0E947F4F-ECC1-A446-AD4F-0678AF35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0" y="459375"/>
            <a:ext cx="3848503" cy="34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97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8985" y="765886"/>
            <a:ext cx="2549955" cy="480131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      </a:t>
            </a:r>
            <a:r>
              <a:rPr lang="en-US" sz="2800" b="1" dirty="0" smtClean="0">
                <a:solidFill>
                  <a:schemeClr val="tx1"/>
                </a:solidFill>
              </a:rPr>
              <a:t>Agenda Nº 8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47745" y="42074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Estructura Agenda Jornada Pedagógica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1549" y="1072211"/>
            <a:ext cx="11555896" cy="5349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ea typeface="Calibri" panose="020F0502020204030204" pitchFamily="34" charset="0"/>
                <a:cs typeface="Calibri Light" panose="020F0302020204030204" pitchFamily="34" charset="0"/>
              </a:rPr>
              <a:t>Fecha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19 de noviembre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b="1" i="1" dirty="0">
                <a:ea typeface="Calibri" panose="020F0502020204030204" pitchFamily="34" charset="0"/>
                <a:cs typeface="Calibri Light" panose="020F0302020204030204" pitchFamily="34" charset="0"/>
              </a:rPr>
              <a:t>Responsables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Napoleón Osorio y Reinalda Castaño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es-ES" b="1" i="1" dirty="0">
                <a:ea typeface="Calibri" panose="020F0502020204030204" pitchFamily="34" charset="0"/>
                <a:cs typeface="Calibri Light" panose="020F0302020204030204" pitchFamily="34" charset="0"/>
              </a:rPr>
              <a:t>Objetivos</a:t>
            </a:r>
            <a:r>
              <a:rPr lang="es-ES" b="1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:</a:t>
            </a:r>
            <a:endParaRPr lang="es-ES" b="1" dirty="0" smtClean="0"/>
          </a:p>
          <a:p>
            <a:r>
              <a:rPr lang="es-ES" dirty="0"/>
              <a:t>- Realizar cierre  fase 4</a:t>
            </a:r>
          </a:p>
          <a:p>
            <a:r>
              <a:rPr lang="es-ES" dirty="0"/>
              <a:t>- Realizar la sistematización de la experiencia metodológica Aprendizaje Basado en Proyectos (ABP), implementada durante el año lectivo 2024, considerando las lecciones aprendidas y oportunidades de mejora</a:t>
            </a:r>
            <a:r>
              <a:rPr lang="es-ES" dirty="0" smtClean="0"/>
              <a:t>.</a:t>
            </a:r>
            <a:endParaRPr lang="en-US" sz="105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Acuerdos para el desarrollo del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encuentro.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Vídeo “¿Por qué estoy aquí?” y reflexión personal.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Compromisos </a:t>
            </a: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Actividades Agenda Anterior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CO" dirty="0" smtClean="0"/>
              <a:t>Estructuración (</a:t>
            </a:r>
            <a:r>
              <a:rPr lang="es-CO" dirty="0" smtClean="0"/>
              <a:t>sistematización)</a:t>
            </a:r>
            <a:endParaRPr lang="es-CO" dirty="0" smtClean="0"/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CO" dirty="0" smtClean="0">
                <a:ea typeface="Calibri" panose="020F0502020204030204" pitchFamily="34" charset="0"/>
                <a:cs typeface="Calibri Light" panose="020F0302020204030204" pitchFamily="34" charset="0"/>
              </a:rPr>
              <a:t>Socialización resultados cuestionario online sobre metodología ABP 2024. Responsables: Herika Román y Mauricio Castro. 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Descanso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Actividad Lúdica. Responsable: Fundación Loyola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Presentación “Evaluación de proyectos” 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Plan de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trabajo individual (Momento valorativo). Responsable: Juan Carlos Pérez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Socialización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Acuerdos </a:t>
            </a:r>
            <a:r>
              <a:rPr lang="es-ES" i="1" dirty="0">
                <a:ea typeface="Calibri" panose="020F0502020204030204" pitchFamily="34" charset="0"/>
                <a:cs typeface="Calibri Light" panose="020F0302020204030204" pitchFamily="34" charset="0"/>
              </a:rPr>
              <a:t>y </a:t>
            </a:r>
            <a:r>
              <a:rPr lang="es-ES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compromisos</a:t>
            </a:r>
            <a:endParaRPr lang="en-US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1506" y="2707125"/>
            <a:ext cx="10058400" cy="1811867"/>
          </a:xfrm>
        </p:spPr>
        <p:txBody>
          <a:bodyPr>
            <a:normAutofit/>
          </a:bodyPr>
          <a:lstStyle/>
          <a:p>
            <a:r>
              <a:rPr lang="es-ES" sz="2400" dirty="0" smtClean="0"/>
              <a:t>- </a:t>
            </a:r>
            <a:r>
              <a:rPr lang="es-ES" sz="2400" dirty="0"/>
              <a:t>Realizar cierre  fase 4</a:t>
            </a:r>
          </a:p>
          <a:p>
            <a:r>
              <a:rPr lang="es-ES" sz="2400" dirty="0"/>
              <a:t>- Realizar la sistematización de la </a:t>
            </a:r>
            <a:r>
              <a:rPr lang="es-ES" sz="2400" dirty="0" smtClean="0"/>
              <a:t>experiencia metodológica Aprendizaje Basado </a:t>
            </a:r>
            <a:r>
              <a:rPr lang="es-ES" sz="2400" dirty="0"/>
              <a:t>en </a:t>
            </a:r>
            <a:r>
              <a:rPr lang="es-ES" sz="2400" dirty="0" smtClean="0"/>
              <a:t>Proyectos (</a:t>
            </a:r>
            <a:r>
              <a:rPr lang="es-ES" sz="2400" dirty="0"/>
              <a:t>ABP</a:t>
            </a:r>
            <a:r>
              <a:rPr lang="es-ES" sz="2400" dirty="0" smtClean="0"/>
              <a:t>), implementada durante el año lectivo 2024, considerando las lecciones aprendidas y oportunidades de mejora.</a:t>
            </a:r>
            <a:endParaRPr lang="en-US" sz="2400" dirty="0"/>
          </a:p>
        </p:txBody>
      </p:sp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1506" y="869700"/>
            <a:ext cx="10058400" cy="73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OBJETIVOS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939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1986007" y="794505"/>
            <a:ext cx="2064045" cy="1035433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oogle Shape;166;p7">
            <a:extLst>
              <a:ext uri="{FF2B5EF4-FFF2-40B4-BE49-F238E27FC236}">
                <a16:creationId xmlns:a16="http://schemas.microsoft.com/office/drawing/2014/main" id="{02BB6868-200E-6BF6-A553-F8532F7F7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574" y="865028"/>
            <a:ext cx="999455" cy="219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5;p7">
            <a:extLst>
              <a:ext uri="{FF2B5EF4-FFF2-40B4-BE49-F238E27FC236}">
                <a16:creationId xmlns:a16="http://schemas.microsoft.com/office/drawing/2014/main" id="{F518BB27-1FC0-4C2A-8187-B15DB5B7EE52}"/>
              </a:ext>
            </a:extLst>
          </p:cNvPr>
          <p:cNvSpPr/>
          <p:nvPr/>
        </p:nvSpPr>
        <p:spPr>
          <a:xfrm>
            <a:off x="5556475" y="807568"/>
            <a:ext cx="2064045" cy="929251"/>
          </a:xfrm>
          <a:prstGeom prst="wedgeEllipseCallout">
            <a:avLst>
              <a:gd name="adj1" fmla="val -54663"/>
              <a:gd name="adj2" fmla="val 33874"/>
            </a:avLst>
          </a:prstGeom>
          <a:solidFill>
            <a:srgbClr val="FFF2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Google Shape;167;p7">
            <a:extLst>
              <a:ext uri="{FF2B5EF4-FFF2-40B4-BE49-F238E27FC236}">
                <a16:creationId xmlns:a16="http://schemas.microsoft.com/office/drawing/2014/main" id="{73CF283E-4702-1389-99D8-26C09BD844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7907" y="1795512"/>
            <a:ext cx="747075" cy="7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5389541" y="955392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 Escucha activa y Tomemos notas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61;p7">
            <a:extLst>
              <a:ext uri="{FF2B5EF4-FFF2-40B4-BE49-F238E27FC236}">
                <a16:creationId xmlns:a16="http://schemas.microsoft.com/office/drawing/2014/main" id="{0802E3A1-BB6C-20E1-1068-376C0D5E4E00}"/>
              </a:ext>
            </a:extLst>
          </p:cNvPr>
          <p:cNvSpPr/>
          <p:nvPr/>
        </p:nvSpPr>
        <p:spPr>
          <a:xfrm flipH="1">
            <a:off x="6985519" y="3067840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DDFF7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2;p7">
            <a:extLst>
              <a:ext uri="{FF2B5EF4-FFF2-40B4-BE49-F238E27FC236}">
                <a16:creationId xmlns:a16="http://schemas.microsoft.com/office/drawing/2014/main" id="{4A80A6BE-C90B-28CD-BE28-84CB5EE2B7E2}"/>
              </a:ext>
            </a:extLst>
          </p:cNvPr>
          <p:cNvSpPr/>
          <p:nvPr/>
        </p:nvSpPr>
        <p:spPr>
          <a:xfrm flipH="1">
            <a:off x="367599" y="3169135"/>
            <a:ext cx="3064152" cy="1221622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1EFD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63;p7">
            <a:extLst>
              <a:ext uri="{FF2B5EF4-FFF2-40B4-BE49-F238E27FC236}">
                <a16:creationId xmlns:a16="http://schemas.microsoft.com/office/drawing/2014/main" id="{5A87816E-D99B-BBEF-5A60-B39453B5CB78}"/>
              </a:ext>
            </a:extLst>
          </p:cNvPr>
          <p:cNvSpPr/>
          <p:nvPr/>
        </p:nvSpPr>
        <p:spPr>
          <a:xfrm flipH="1">
            <a:off x="7696740" y="1219431"/>
            <a:ext cx="3199357" cy="1364770"/>
          </a:xfrm>
          <a:prstGeom prst="wedgeEllipseCallout">
            <a:avLst>
              <a:gd name="adj1" fmla="val -32785"/>
              <a:gd name="adj2" fmla="val 69809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64;p7">
            <a:extLst>
              <a:ext uri="{FF2B5EF4-FFF2-40B4-BE49-F238E27FC236}">
                <a16:creationId xmlns:a16="http://schemas.microsoft.com/office/drawing/2014/main" id="{1E2A8C5B-7701-F79B-0A78-62AA71A1E809}"/>
              </a:ext>
            </a:extLst>
          </p:cNvPr>
          <p:cNvSpPr/>
          <p:nvPr/>
        </p:nvSpPr>
        <p:spPr>
          <a:xfrm>
            <a:off x="4151852" y="3123044"/>
            <a:ext cx="2481245" cy="116641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BBD6E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68;p7">
            <a:extLst>
              <a:ext uri="{FF2B5EF4-FFF2-40B4-BE49-F238E27FC236}">
                <a16:creationId xmlns:a16="http://schemas.microsoft.com/office/drawing/2014/main" id="{2EE4B774-3620-1AC2-CF34-1FB1DE0BAF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0559" y="2391217"/>
            <a:ext cx="1314409" cy="192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9;p7">
            <a:extLst>
              <a:ext uri="{FF2B5EF4-FFF2-40B4-BE49-F238E27FC236}">
                <a16:creationId xmlns:a16="http://schemas.microsoft.com/office/drawing/2014/main" id="{F50EE1B2-9652-D71F-5335-9116BE57652B}"/>
              </a:ext>
            </a:extLst>
          </p:cNvPr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1025039" y="4485631"/>
            <a:ext cx="2783380" cy="18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0;p7">
            <a:extLst>
              <a:ext uri="{FF2B5EF4-FFF2-40B4-BE49-F238E27FC236}">
                <a16:creationId xmlns:a16="http://schemas.microsoft.com/office/drawing/2014/main" id="{84F39C63-B85E-84C0-77B5-4B573321FF47}"/>
              </a:ext>
            </a:extLst>
          </p:cNvPr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9470118" y="4108925"/>
            <a:ext cx="1544300" cy="1842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1;p7">
            <a:extLst>
              <a:ext uri="{FF2B5EF4-FFF2-40B4-BE49-F238E27FC236}">
                <a16:creationId xmlns:a16="http://schemas.microsoft.com/office/drawing/2014/main" id="{13254E15-3014-47A7-AC4E-123A8BF0682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65177" y="4541988"/>
            <a:ext cx="1246203" cy="124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2;p7">
            <a:extLst>
              <a:ext uri="{FF2B5EF4-FFF2-40B4-BE49-F238E27FC236}">
                <a16:creationId xmlns:a16="http://schemas.microsoft.com/office/drawing/2014/main" id="{79926665-2894-F368-7953-9DD78254BD17}"/>
              </a:ext>
            </a:extLst>
          </p:cNvPr>
          <p:cNvSpPr txBox="1"/>
          <p:nvPr/>
        </p:nvSpPr>
        <p:spPr>
          <a:xfrm>
            <a:off x="7263985" y="3341659"/>
            <a:ext cx="2627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dejemos que la tecnología nos distraiga!</a:t>
            </a:r>
            <a:endParaRPr sz="1800" b="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73;p7">
            <a:extLst>
              <a:ext uri="{FF2B5EF4-FFF2-40B4-BE49-F238E27FC236}">
                <a16:creationId xmlns:a16="http://schemas.microsoft.com/office/drawing/2014/main" id="{1408E5F2-FEAD-CAB6-1B3B-6A49FC255F9A}"/>
              </a:ext>
            </a:extLst>
          </p:cNvPr>
          <p:cNvSpPr txBox="1"/>
          <p:nvPr/>
        </p:nvSpPr>
        <p:spPr>
          <a:xfrm>
            <a:off x="7850290" y="1383945"/>
            <a:ext cx="297651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¡Respetar las ideas de los demás y ser prudente en las intervenciones, no tomarse la palabra!</a:t>
            </a:r>
            <a:endParaRPr sz="1800" b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s-MX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74;p7">
            <a:extLst>
              <a:ext uri="{FF2B5EF4-FFF2-40B4-BE49-F238E27FC236}">
                <a16:creationId xmlns:a16="http://schemas.microsoft.com/office/drawing/2014/main" id="{91602796-B44A-50FD-B7F3-FAAC1BD23D6B}"/>
              </a:ext>
            </a:extLst>
          </p:cNvPr>
          <p:cNvSpPr txBox="1"/>
          <p:nvPr/>
        </p:nvSpPr>
        <p:spPr>
          <a:xfrm>
            <a:off x="701251" y="3325347"/>
            <a:ext cx="223680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¡Aprovechemos</a:t>
            </a:r>
            <a:b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tiempo! </a:t>
            </a:r>
            <a:r>
              <a:rPr lang="es-MX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agamos </a:t>
            </a:r>
            <a:r>
              <a:rPr lang="es-MX" sz="18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buen uso de él</a:t>
            </a:r>
            <a:r>
              <a:rPr lang="es-MX" sz="1800" b="0" i="1" u="none" strike="noStrik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" name="Google Shape;176;p7">
            <a:extLst>
              <a:ext uri="{FF2B5EF4-FFF2-40B4-BE49-F238E27FC236}">
                <a16:creationId xmlns:a16="http://schemas.microsoft.com/office/drawing/2014/main" id="{4A173BE5-B6F6-694C-465E-497E209083F8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27512" y="4546820"/>
            <a:ext cx="2236806" cy="173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77;p7">
            <a:extLst>
              <a:ext uri="{FF2B5EF4-FFF2-40B4-BE49-F238E27FC236}">
                <a16:creationId xmlns:a16="http://schemas.microsoft.com/office/drawing/2014/main" id="{6C9084C1-4941-CF46-6F49-9BBC60143857}"/>
              </a:ext>
            </a:extLst>
          </p:cNvPr>
          <p:cNvSpPr txBox="1"/>
          <p:nvPr/>
        </p:nvSpPr>
        <p:spPr>
          <a:xfrm>
            <a:off x="4202418" y="3390662"/>
            <a:ext cx="23563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¡Participar y aportar en el trabajo en equipo!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1025039" y="167443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Algunos acuerdos para el desarrollo del encuentro…</a:t>
            </a:r>
            <a:endParaRPr sz="32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026" name="Picture 2" descr="Niño pequeño de dibujos animados descansando en el sofá | Vector Premium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9" y="955392"/>
            <a:ext cx="1730603" cy="188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24F4F84A-A35C-6DDA-F889-2C4637A90C36}"/>
              </a:ext>
            </a:extLst>
          </p:cNvPr>
          <p:cNvSpPr txBox="1"/>
          <p:nvPr/>
        </p:nvSpPr>
        <p:spPr>
          <a:xfrm>
            <a:off x="1856742" y="1067561"/>
            <a:ext cx="231899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i="1" dirty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¡</a:t>
            </a:r>
            <a:r>
              <a:rPr lang="es-MX" i="1" dirty="0" smtClean="0">
                <a:solidFill>
                  <a:srgbClr val="000000"/>
                </a:solidFill>
                <a:latin typeface="Calibri"/>
                <a:ea typeface="Helvetica Neue"/>
                <a:cs typeface="Calibri"/>
                <a:sym typeface="Calibri"/>
              </a:rPr>
              <a:t>Acordar la hora del descanso!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710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698466" y="729147"/>
            <a:ext cx="10612437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Revisemos nuestros compromisos…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11901" y="2016094"/>
            <a:ext cx="10785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/>
              <a:t>Docentes encargados</a:t>
            </a:r>
            <a:r>
              <a:rPr lang="en-US" sz="3200" dirty="0"/>
              <a:t>: </a:t>
            </a:r>
            <a:r>
              <a:rPr lang="es-CO" sz="3200" dirty="0" smtClean="0"/>
              <a:t>Napoleón Osorio y </a:t>
            </a:r>
            <a:r>
              <a:rPr lang="es-CO" sz="3200" dirty="0" err="1" smtClean="0"/>
              <a:t>Reinalda</a:t>
            </a:r>
            <a:r>
              <a:rPr lang="es-CO" sz="3200" dirty="0" smtClean="0"/>
              <a:t> Castaño.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3200" dirty="0" smtClean="0"/>
              <a:t>Fecha septiembre: 19 de noviembre</a:t>
            </a: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3200" dirty="0" smtClean="0"/>
              <a:t>Realizar la exposición de los proyectos ABP. </a:t>
            </a: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3200" dirty="0" smtClean="0"/>
              <a:t>Elaborar formato de evaluación metodología ABP.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3200" dirty="0" smtClean="0"/>
              <a:t>Disponer stand con equipos para la evaluación de los proyectos.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O" sz="3200" dirty="0" smtClean="0"/>
              <a:t>Definir la fecha de la feria 2024.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6938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543243" y="738069"/>
            <a:ext cx="10612437" cy="81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LA </a:t>
            </a:r>
            <a:r>
              <a:rPr lang="es-E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SISTEMATIZACIÓN</a:t>
            </a:r>
            <a:endParaRPr sz="36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La sistematización es un proceso que implica organizar y estructurar información, ideas, conceptos o experiencias de manera lógica y coherente, </a:t>
            </a:r>
            <a:r>
              <a:rPr lang="es-ES" sz="2400" dirty="0" smtClean="0"/>
              <a:t>que conlleva los siguientes momentos</a:t>
            </a:r>
            <a:r>
              <a:rPr lang="es-ES" sz="2400" dirty="0" smtClean="0"/>
              <a:t>:</a:t>
            </a:r>
            <a:endParaRPr lang="es-ES" sz="2400" dirty="0" smtClean="0"/>
          </a:p>
          <a:p>
            <a:r>
              <a:rPr lang="es-ES" sz="2400" dirty="0" smtClean="0"/>
              <a:t>1. </a:t>
            </a:r>
            <a:r>
              <a:rPr lang="es-ES" sz="2400" dirty="0" smtClean="0"/>
              <a:t>Vivir la experiencia </a:t>
            </a:r>
          </a:p>
          <a:p>
            <a:r>
              <a:rPr lang="es-ES" sz="2400" dirty="0" smtClean="0"/>
              <a:t>2. Plan de sistematización</a:t>
            </a:r>
          </a:p>
          <a:p>
            <a:r>
              <a:rPr lang="es-ES" sz="2400" dirty="0" smtClean="0"/>
              <a:t>3. Recuperación del proceso de la experiencia vivida</a:t>
            </a:r>
          </a:p>
          <a:p>
            <a:r>
              <a:rPr lang="es-ES" sz="2400" dirty="0" smtClean="0"/>
              <a:t>4. Interpretación crítica</a:t>
            </a:r>
          </a:p>
          <a:p>
            <a:r>
              <a:rPr lang="es-ES" sz="2400" dirty="0" smtClean="0"/>
              <a:t>5. Comunicar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949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2567" y="2256552"/>
            <a:ext cx="9650233" cy="1766808"/>
          </a:xfrm>
        </p:spPr>
        <p:txBody>
          <a:bodyPr>
            <a:noAutofit/>
          </a:bodyPr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s-ES" sz="44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 Lecciones </a:t>
            </a:r>
            <a:r>
              <a:rPr lang="es-ES" sz="4400" i="1" dirty="0">
                <a:ea typeface="Calibri" panose="020F0502020204030204" pitchFamily="34" charset="0"/>
                <a:cs typeface="Calibri Light" panose="020F0302020204030204" pitchFamily="34" charset="0"/>
              </a:rPr>
              <a:t>A</a:t>
            </a:r>
            <a:r>
              <a:rPr lang="es-ES" sz="44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prendidas </a:t>
            </a:r>
            <a:endParaRPr lang="es-ES" sz="4400" i="1" dirty="0" smtClean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s-ES" sz="44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Oportunidades </a:t>
            </a:r>
            <a:r>
              <a:rPr lang="es-ES" sz="4400" i="1" dirty="0" smtClean="0">
                <a:ea typeface="Calibri" panose="020F0502020204030204" pitchFamily="34" charset="0"/>
                <a:cs typeface="Calibri Light" panose="020F0302020204030204" pitchFamily="34" charset="0"/>
              </a:rPr>
              <a:t>de Mejora</a:t>
            </a:r>
            <a:endParaRPr lang="es-ES" sz="4400" i="1" dirty="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Google Shape;178;p7">
            <a:extLst>
              <a:ext uri="{FF2B5EF4-FFF2-40B4-BE49-F238E27FC236}">
                <a16:creationId xmlns:a16="http://schemas.microsoft.com/office/drawing/2014/main" id="{81BE4D98-1B2B-3FA6-F508-0A0B10AFAA49}"/>
              </a:ext>
            </a:extLst>
          </p:cNvPr>
          <p:cNvSpPr txBox="1"/>
          <p:nvPr/>
        </p:nvSpPr>
        <p:spPr>
          <a:xfrm>
            <a:off x="543243" y="651447"/>
            <a:ext cx="10612437" cy="105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Helvetica Neue"/>
              </a:rPr>
              <a:t>Cierre</a:t>
            </a:r>
            <a:endParaRPr sz="6000" b="1" kern="120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456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897</TotalTime>
  <Words>367</Words>
  <Application>Microsoft Office PowerPoint</Application>
  <PresentationFormat>Panorámica</PresentationFormat>
  <Paragraphs>51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Wingdings</vt:lpstr>
      <vt:lpstr>Retrospección</vt:lpstr>
      <vt:lpstr>Presentación de PowerPoint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COLEGIOAURES</dc:creator>
  <cp:lastModifiedBy>COLEGIOAURES</cp:lastModifiedBy>
  <cp:revision>70</cp:revision>
  <dcterms:created xsi:type="dcterms:W3CDTF">2024-08-28T16:17:47Z</dcterms:created>
  <dcterms:modified xsi:type="dcterms:W3CDTF">2024-11-18T17:05:46Z</dcterms:modified>
</cp:coreProperties>
</file>