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8"/>
  </p:notesMasterIdLst>
  <p:sldIdLst>
    <p:sldId id="258" r:id="rId2"/>
    <p:sldId id="263" r:id="rId3"/>
    <p:sldId id="266" r:id="rId4"/>
    <p:sldId id="257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631D-527F-4111-BF8D-2AE2C9D948D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BDE4-2C74-4CBB-8F3A-A6829D5C6A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15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1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9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0E037F-3CF4-4EDE-92D4-4A671528EC5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468" y="4516438"/>
            <a:ext cx="8129451" cy="1244282"/>
          </a:xfrm>
        </p:spPr>
        <p:txBody>
          <a:bodyPr>
            <a:normAutofit/>
          </a:bodyPr>
          <a:lstStyle/>
          <a:p>
            <a:r>
              <a:rPr lang="es-ES" sz="3600" b="1" spc="-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INSTITUCIÓN EDUCATIVA FE Y ALEGRÍA </a:t>
            </a:r>
            <a:r>
              <a:rPr lang="es-ES" sz="3600" b="1" spc="-5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AURES</a:t>
            </a:r>
            <a:endParaRPr lang="en-US" sz="3600" b="1" spc="-5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2" descr="Modelo de checklist para usar na sua oficina de Motocicletas">
            <a:extLst>
              <a:ext uri="{FF2B5EF4-FFF2-40B4-BE49-F238E27FC236}">
                <a16:creationId xmlns:a16="http://schemas.microsoft.com/office/drawing/2014/main" id="{0E947F4F-ECC1-A446-AD4F-0678AF35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50"/>
            <a:ext cx="3848503" cy="34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80382" y="463827"/>
            <a:ext cx="606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pc="-5" dirty="0">
                <a:latin typeface="Arial"/>
                <a:cs typeface="Arial"/>
              </a:rPr>
              <a:t>SOCIALIZACIÓN NARRATIVA </a:t>
            </a:r>
            <a:r>
              <a:rPr lang="es-CO" sz="3200" b="1" spc="-5" dirty="0" smtClean="0">
                <a:latin typeface="Arial"/>
                <a:cs typeface="Arial"/>
              </a:rPr>
              <a:t>INSTITUCIONAL 2025</a:t>
            </a:r>
            <a:endParaRPr lang="es-CO" sz="3200" b="1" spc="-5" dirty="0">
              <a:latin typeface="Arial"/>
              <a:cs typeface="Arial"/>
            </a:endParaRPr>
          </a:p>
          <a:p>
            <a:pPr algn="ctr"/>
            <a:endParaRPr lang="es-CO" sz="3200" b="1" spc="-5" dirty="0" smtClean="0">
              <a:latin typeface="Arial"/>
              <a:cs typeface="Arial"/>
            </a:endParaRPr>
          </a:p>
          <a:p>
            <a:pPr algn="ctr"/>
            <a:r>
              <a:rPr lang="es-CO" sz="3200" b="1" spc="-5" dirty="0" smtClean="0">
                <a:latin typeface="Arial"/>
                <a:cs typeface="Arial"/>
              </a:rPr>
              <a:t>EVALUACIÓN </a:t>
            </a:r>
            <a:r>
              <a:rPr lang="es-CO" sz="3200" b="1" spc="-5" dirty="0">
                <a:latin typeface="Arial"/>
                <a:cs typeface="Arial"/>
              </a:rPr>
              <a:t>Y CIERRE </a:t>
            </a:r>
            <a:r>
              <a:rPr lang="es-CO" sz="3200" b="1" spc="-5" dirty="0" smtClean="0">
                <a:latin typeface="Arial"/>
                <a:cs typeface="Arial"/>
              </a:rPr>
              <a:t>ABP </a:t>
            </a:r>
            <a:r>
              <a:rPr lang="es-CO" sz="3200" b="1" spc="-5" dirty="0">
                <a:latin typeface="Arial"/>
                <a:cs typeface="Arial"/>
              </a:rPr>
              <a:t>(Aprendizaje Basado en </a:t>
            </a:r>
            <a:r>
              <a:rPr lang="es-CO" sz="3200" b="1" spc="-5" dirty="0" smtClean="0">
                <a:latin typeface="Arial"/>
                <a:cs typeface="Arial"/>
              </a:rPr>
              <a:t>Proyectos)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783" y="3637459"/>
            <a:ext cx="1892029" cy="21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9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8985" y="765886"/>
            <a:ext cx="2549955" cy="4801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</a:rPr>
              <a:t>Agenda Nº </a:t>
            </a:r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647745" y="42074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Estructura Agenda Jornada Pedagógica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1549" y="1072211"/>
            <a:ext cx="11555896" cy="5433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ea typeface="Calibri" panose="020F0502020204030204" pitchFamily="34" charset="0"/>
                <a:cs typeface="Calibri Light" panose="020F0302020204030204" pitchFamily="34" charset="0"/>
              </a:rPr>
              <a:t>Fecha</a:t>
            </a: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28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de noviembre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ea typeface="Calibri" panose="020F0502020204030204" pitchFamily="34" charset="0"/>
                <a:cs typeface="Calibri Light" panose="020F0302020204030204" pitchFamily="34" charset="0"/>
              </a:rPr>
              <a:t>Responsables</a:t>
            </a: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Juan Carlos Pérez, </a:t>
            </a: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Mauricio Castro y Herika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Román</a:t>
            </a: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s-ES" b="1" i="1" dirty="0">
                <a:ea typeface="Calibri" panose="020F0502020204030204" pitchFamily="34" charset="0"/>
                <a:cs typeface="Calibri Light" panose="020F0302020204030204" pitchFamily="34" charset="0"/>
              </a:rPr>
              <a:t>Objetivos</a:t>
            </a: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</a:t>
            </a:r>
            <a:endParaRPr lang="es-ES" b="1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Socializar la narrativa Institucional 2025, de </a:t>
            </a:r>
            <a:r>
              <a:rPr lang="es-ES" dirty="0"/>
              <a:t>cara al camino recorrido en la implementación de la formación integral y cómo esta ha impactado las prácticas pedagógicas, los aprendizajes de los estudiantes y la gestión </a:t>
            </a:r>
            <a:r>
              <a:rPr lang="es-ES" dirty="0" smtClean="0"/>
              <a:t>institucional, en el marco de la implementación de la metodología ABP y la ruta dispuesta por el PTAFI 3.0, 2025. 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Realizar </a:t>
            </a:r>
            <a:r>
              <a:rPr lang="es-ES" dirty="0"/>
              <a:t>cierre </a:t>
            </a:r>
            <a:r>
              <a:rPr lang="es-ES" dirty="0"/>
              <a:t>de la fase </a:t>
            </a:r>
            <a:r>
              <a:rPr lang="es-ES" dirty="0" smtClean="0"/>
              <a:t>4, </a:t>
            </a:r>
            <a:r>
              <a:rPr lang="es-ES" dirty="0" smtClean="0"/>
              <a:t>en la plataforma dispuesta para dicho fin.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Sistematizar </a:t>
            </a:r>
            <a:r>
              <a:rPr lang="es-ES" dirty="0"/>
              <a:t>la experiencia metodológica Aprendizaje Basado en Proyectos (ABP), implementada durante el año lectivo </a:t>
            </a:r>
            <a:r>
              <a:rPr lang="es-ES" dirty="0" smtClean="0"/>
              <a:t>2025, </a:t>
            </a:r>
            <a:r>
              <a:rPr lang="es-ES" dirty="0"/>
              <a:t>considerando las lecciones aprendidas y oportunidades de mejora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endParaRPr lang="es-ES" sz="3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Agenda:</a:t>
            </a:r>
            <a:endParaRPr lang="en-US" b="1" i="1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Acuerdos para el desarrollo del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encuentro.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Compromisos </a:t>
            </a: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Actividades Agenda Anterior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es-CO" dirty="0" smtClean="0"/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CO" dirty="0" smtClean="0">
                <a:ea typeface="Calibri" panose="020F0502020204030204" pitchFamily="34" charset="0"/>
                <a:cs typeface="Calibri Light" panose="020F0302020204030204" pitchFamily="34" charset="0"/>
              </a:rPr>
              <a:t>Socialización </a:t>
            </a:r>
            <a:r>
              <a:rPr lang="es-CO" dirty="0" smtClean="0">
                <a:ea typeface="Calibri" panose="020F0502020204030204" pitchFamily="34" charset="0"/>
                <a:cs typeface="Calibri Light" panose="020F0302020204030204" pitchFamily="34" charset="0"/>
              </a:rPr>
              <a:t>narrativa institucional. Responsable: </a:t>
            </a:r>
            <a:r>
              <a:rPr lang="es-CO" dirty="0" smtClean="0">
                <a:ea typeface="Calibri" panose="020F0502020204030204" pitchFamily="34" charset="0"/>
                <a:cs typeface="Calibri Light" panose="020F0302020204030204" pitchFamily="34" charset="0"/>
              </a:rPr>
              <a:t>Herika </a:t>
            </a:r>
            <a:r>
              <a:rPr lang="es-CO" dirty="0" smtClean="0">
                <a:ea typeface="Calibri" panose="020F0502020204030204" pitchFamily="34" charset="0"/>
                <a:cs typeface="Calibri Light" panose="020F0302020204030204" pitchFamily="34" charset="0"/>
              </a:rPr>
              <a:t>Román. 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Cierre de la fase 4 en la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plataforma (Indicadores y bitácora). </a:t>
            </a: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Responsable: Juan Carlos Pérez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Momento valorativo. C</a:t>
            </a:r>
            <a:r>
              <a:rPr lang="es-ES" dirty="0" smtClean="0"/>
              <a:t>omprender </a:t>
            </a:r>
            <a:r>
              <a:rPr lang="es-ES" dirty="0"/>
              <a:t>lo que hemos logrado (Reconocer fortalezas, tensiones y desafíos del proceso) y mirar adelante para proyectar lo que queremos transformar (Proyectar metas y acciones comunes hacia el año 2026).</a:t>
            </a:r>
            <a:endParaRPr lang="es-ES" dirty="0" smtClean="0"/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Acuerdos </a:t>
            </a: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y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compromisos.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0775" y="1978255"/>
            <a:ext cx="10058400" cy="3428632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s-ES" sz="2200" dirty="0" smtClean="0">
                <a:latin typeface="Arial Rounded MT Bold" panose="020F0704030504030204" pitchFamily="34" charset="0"/>
              </a:rPr>
              <a:t>- </a:t>
            </a:r>
            <a:r>
              <a:rPr lang="es-ES" sz="2200" dirty="0">
                <a:latin typeface="Arial Rounded MT Bold" panose="020F0704030504030204" pitchFamily="34" charset="0"/>
              </a:rPr>
              <a:t>Socializar la narrativa Institucional 2025, de cara al camino recorrido en la implementación de la formación integral y cómo esta ha impactado las prácticas pedagógicas, los aprendizajes de los estudiantes y la gestión institucional, en el marco de la implementación de la metodología ABP y la ruta dispuesta por el PTAFI 3.0, 2025. </a:t>
            </a:r>
          </a:p>
          <a:p>
            <a:pPr marL="285750" indent="-285750">
              <a:buFontTx/>
              <a:buChar char="-"/>
            </a:pPr>
            <a:r>
              <a:rPr lang="es-ES" sz="2200" dirty="0">
                <a:latin typeface="Arial Rounded MT Bold" panose="020F0704030504030204" pitchFamily="34" charset="0"/>
              </a:rPr>
              <a:t>Realizar cierre de la fase 4, en la plataforma dispuesta para dicho fin.</a:t>
            </a:r>
          </a:p>
          <a:p>
            <a:pPr marL="285750" indent="-285750">
              <a:buFontTx/>
              <a:buChar char="-"/>
            </a:pPr>
            <a:r>
              <a:rPr lang="es-ES" sz="2200" dirty="0">
                <a:latin typeface="Arial Rounded MT Bold" panose="020F0704030504030204" pitchFamily="34" charset="0"/>
              </a:rPr>
              <a:t>Sistematizar la experiencia metodológica Aprendizaje Basado en Proyectos (ABP), implementada durante el año lectivo 2025, considerando las lecciones aprendidas y oportunidades de mejora.</a:t>
            </a: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1506" y="869700"/>
            <a:ext cx="10058400" cy="73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OBJETIVOS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939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1986007" y="794505"/>
            <a:ext cx="2064045" cy="1035433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Google Shape;166;p7">
            <a:extLst>
              <a:ext uri="{FF2B5EF4-FFF2-40B4-BE49-F238E27FC236}">
                <a16:creationId xmlns:a16="http://schemas.microsoft.com/office/drawing/2014/main" id="{02BB6868-200E-6BF6-A553-F8532F7F7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574" y="865028"/>
            <a:ext cx="999455" cy="2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5556475" y="807568"/>
            <a:ext cx="2064045" cy="929251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oogle Shape;167;p7">
            <a:extLst>
              <a:ext uri="{FF2B5EF4-FFF2-40B4-BE49-F238E27FC236}">
                <a16:creationId xmlns:a16="http://schemas.microsoft.com/office/drawing/2014/main" id="{73CF283E-4702-1389-99D8-26C09BD844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7907" y="1795512"/>
            <a:ext cx="747075" cy="7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5389541" y="955392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 Escucha activa y Tomemos notas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61;p7">
            <a:extLst>
              <a:ext uri="{FF2B5EF4-FFF2-40B4-BE49-F238E27FC236}">
                <a16:creationId xmlns:a16="http://schemas.microsoft.com/office/drawing/2014/main" id="{0802E3A1-BB6C-20E1-1068-376C0D5E4E00}"/>
              </a:ext>
            </a:extLst>
          </p:cNvPr>
          <p:cNvSpPr/>
          <p:nvPr/>
        </p:nvSpPr>
        <p:spPr>
          <a:xfrm flipH="1">
            <a:off x="6985519" y="3067840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DDFF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62;p7">
            <a:extLst>
              <a:ext uri="{FF2B5EF4-FFF2-40B4-BE49-F238E27FC236}">
                <a16:creationId xmlns:a16="http://schemas.microsoft.com/office/drawing/2014/main" id="{4A80A6BE-C90B-28CD-BE28-84CB5EE2B7E2}"/>
              </a:ext>
            </a:extLst>
          </p:cNvPr>
          <p:cNvSpPr/>
          <p:nvPr/>
        </p:nvSpPr>
        <p:spPr>
          <a:xfrm flipH="1">
            <a:off x="367599" y="3169135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1EFD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63;p7">
            <a:extLst>
              <a:ext uri="{FF2B5EF4-FFF2-40B4-BE49-F238E27FC236}">
                <a16:creationId xmlns:a16="http://schemas.microsoft.com/office/drawing/2014/main" id="{5A87816E-D99B-BBEF-5A60-B39453B5CB78}"/>
              </a:ext>
            </a:extLst>
          </p:cNvPr>
          <p:cNvSpPr/>
          <p:nvPr/>
        </p:nvSpPr>
        <p:spPr>
          <a:xfrm flipH="1">
            <a:off x="7696740" y="1219431"/>
            <a:ext cx="3199357" cy="1364770"/>
          </a:xfrm>
          <a:prstGeom prst="wedgeEllipseCallout">
            <a:avLst>
              <a:gd name="adj1" fmla="val -32785"/>
              <a:gd name="adj2" fmla="val 69809"/>
            </a:avLst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64;p7">
            <a:extLst>
              <a:ext uri="{FF2B5EF4-FFF2-40B4-BE49-F238E27FC236}">
                <a16:creationId xmlns:a16="http://schemas.microsoft.com/office/drawing/2014/main" id="{1E2A8C5B-7701-F79B-0A78-62AA71A1E809}"/>
              </a:ext>
            </a:extLst>
          </p:cNvPr>
          <p:cNvSpPr/>
          <p:nvPr/>
        </p:nvSpPr>
        <p:spPr>
          <a:xfrm>
            <a:off x="4151852" y="3123044"/>
            <a:ext cx="2481245" cy="116641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D6E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68;p7">
            <a:extLst>
              <a:ext uri="{FF2B5EF4-FFF2-40B4-BE49-F238E27FC236}">
                <a16:creationId xmlns:a16="http://schemas.microsoft.com/office/drawing/2014/main" id="{2EE4B774-3620-1AC2-CF34-1FB1DE0BAF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0559" y="2391217"/>
            <a:ext cx="1314409" cy="192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9;p7">
            <a:extLst>
              <a:ext uri="{FF2B5EF4-FFF2-40B4-BE49-F238E27FC236}">
                <a16:creationId xmlns:a16="http://schemas.microsoft.com/office/drawing/2014/main" id="{F50EE1B2-9652-D71F-5335-9116BE57652B}"/>
              </a:ext>
            </a:extLst>
          </p:cNvPr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25039" y="4485631"/>
            <a:ext cx="2783380" cy="18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7">
            <a:extLst>
              <a:ext uri="{FF2B5EF4-FFF2-40B4-BE49-F238E27FC236}">
                <a16:creationId xmlns:a16="http://schemas.microsoft.com/office/drawing/2014/main" id="{84F39C63-B85E-84C0-77B5-4B573321FF47}"/>
              </a:ext>
            </a:extLst>
          </p:cNvPr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470118" y="4108925"/>
            <a:ext cx="1544300" cy="184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1;p7">
            <a:extLst>
              <a:ext uri="{FF2B5EF4-FFF2-40B4-BE49-F238E27FC236}">
                <a16:creationId xmlns:a16="http://schemas.microsoft.com/office/drawing/2014/main" id="{13254E15-3014-47A7-AC4E-123A8BF0682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65177" y="4541988"/>
            <a:ext cx="1246203" cy="12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2;p7">
            <a:extLst>
              <a:ext uri="{FF2B5EF4-FFF2-40B4-BE49-F238E27FC236}">
                <a16:creationId xmlns:a16="http://schemas.microsoft.com/office/drawing/2014/main" id="{79926665-2894-F368-7953-9DD78254BD17}"/>
              </a:ext>
            </a:extLst>
          </p:cNvPr>
          <p:cNvSpPr txBox="1"/>
          <p:nvPr/>
        </p:nvSpPr>
        <p:spPr>
          <a:xfrm>
            <a:off x="7263985" y="3341659"/>
            <a:ext cx="26277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dejemos que la tecnología nos distraiga!</a:t>
            </a:r>
            <a:endParaRPr sz="1800" b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73;p7">
            <a:extLst>
              <a:ext uri="{FF2B5EF4-FFF2-40B4-BE49-F238E27FC236}">
                <a16:creationId xmlns:a16="http://schemas.microsoft.com/office/drawing/2014/main" id="{1408E5F2-FEAD-CAB6-1B3B-6A49FC255F9A}"/>
              </a:ext>
            </a:extLst>
          </p:cNvPr>
          <p:cNvSpPr txBox="1"/>
          <p:nvPr/>
        </p:nvSpPr>
        <p:spPr>
          <a:xfrm>
            <a:off x="7850290" y="1383945"/>
            <a:ext cx="297651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¡Respetar las ideas de los demás y ser prudente en las intervenciones, no tomarse la palabra!</a:t>
            </a:r>
            <a:endParaRPr sz="18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74;p7">
            <a:extLst>
              <a:ext uri="{FF2B5EF4-FFF2-40B4-BE49-F238E27FC236}">
                <a16:creationId xmlns:a16="http://schemas.microsoft.com/office/drawing/2014/main" id="{91602796-B44A-50FD-B7F3-FAAC1BD23D6B}"/>
              </a:ext>
            </a:extLst>
          </p:cNvPr>
          <p:cNvSpPr txBox="1"/>
          <p:nvPr/>
        </p:nvSpPr>
        <p:spPr>
          <a:xfrm>
            <a:off x="701251" y="3325347"/>
            <a:ext cx="223680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¡Aprovechemos</a:t>
            </a:r>
            <a:b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tiempo! </a:t>
            </a:r>
            <a:r>
              <a:rPr lang="es-MX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agamos </a:t>
            </a: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buen uso de él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176;p7">
            <a:extLst>
              <a:ext uri="{FF2B5EF4-FFF2-40B4-BE49-F238E27FC236}">
                <a16:creationId xmlns:a16="http://schemas.microsoft.com/office/drawing/2014/main" id="{4A173BE5-B6F6-694C-465E-497E209083F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7512" y="4546820"/>
            <a:ext cx="2236806" cy="173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7;p7">
            <a:extLst>
              <a:ext uri="{FF2B5EF4-FFF2-40B4-BE49-F238E27FC236}">
                <a16:creationId xmlns:a16="http://schemas.microsoft.com/office/drawing/2014/main" id="{6C9084C1-4941-CF46-6F49-9BBC60143857}"/>
              </a:ext>
            </a:extLst>
          </p:cNvPr>
          <p:cNvSpPr txBox="1"/>
          <p:nvPr/>
        </p:nvSpPr>
        <p:spPr>
          <a:xfrm>
            <a:off x="4202418" y="3390662"/>
            <a:ext cx="2356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¡Participar y aportar en el trabajo en equipo!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1025039" y="167443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Algunos acuerdos para el desarrollo del encuentro…</a:t>
            </a:r>
            <a:endParaRPr sz="32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26" name="Picture 2" descr="Niño pequeño de dibujos animados descansando en el sofá | Vector Premiu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9" y="955392"/>
            <a:ext cx="1730603" cy="18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1856742" y="1067561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1" dirty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¡</a:t>
            </a:r>
            <a:r>
              <a:rPr lang="es-MX" i="1" dirty="0" smtClean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Acordar la hora del descanso!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10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543243" y="738069"/>
            <a:ext cx="10612437" cy="81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LA SISTEMATIZACIÓN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La sistematización es un proceso que implica organizar y estructurar información, ideas, conceptos o experiencias de manera lógica y coherente, que conlleva los siguientes momentos:</a:t>
            </a:r>
          </a:p>
          <a:p>
            <a:r>
              <a:rPr lang="es-ES" sz="2400" dirty="0" smtClean="0"/>
              <a:t>1. Vivir la experiencia </a:t>
            </a:r>
          </a:p>
          <a:p>
            <a:r>
              <a:rPr lang="es-ES" sz="2400" dirty="0" smtClean="0"/>
              <a:t>2. Plan de sistematización</a:t>
            </a:r>
          </a:p>
          <a:p>
            <a:r>
              <a:rPr lang="es-ES" sz="2400" dirty="0" smtClean="0"/>
              <a:t>3. Recuperación del proceso de la experiencia vivida</a:t>
            </a:r>
          </a:p>
          <a:p>
            <a:r>
              <a:rPr lang="es-ES" sz="2400" dirty="0" smtClean="0"/>
              <a:t>4. Interpretación crítica</a:t>
            </a:r>
          </a:p>
          <a:p>
            <a:r>
              <a:rPr lang="es-ES" sz="2400" dirty="0" smtClean="0"/>
              <a:t>5. Comunicar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949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809" y="1938501"/>
            <a:ext cx="11357113" cy="4250266"/>
          </a:xfrm>
        </p:spPr>
        <p:txBody>
          <a:bodyPr>
            <a:noAutofit/>
          </a:bodyPr>
          <a:lstStyle/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42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4200" i="1" dirty="0">
                <a:ea typeface="Calibri" panose="020F0502020204030204" pitchFamily="34" charset="0"/>
                <a:cs typeface="Calibri Light" panose="020F0302020204030204" pitchFamily="34" charset="0"/>
              </a:rPr>
              <a:t>Momento valorativo. C</a:t>
            </a:r>
            <a:r>
              <a:rPr lang="es-ES" sz="4200" dirty="0"/>
              <a:t>omprender lo que hemos logrado (Reconocer fortalezas, tensiones y desafíos del proceso) y mirar adelante para proyectar lo que queremos </a:t>
            </a:r>
            <a:r>
              <a:rPr lang="es-ES" sz="4200"/>
              <a:t>transformar </a:t>
            </a:r>
            <a:r>
              <a:rPr lang="es-ES" sz="4200" smtClean="0"/>
              <a:t>(Programar </a:t>
            </a:r>
            <a:r>
              <a:rPr lang="es-ES" sz="4200" dirty="0"/>
              <a:t>metas y acciones comunes hacia el año 2026).</a:t>
            </a:r>
          </a:p>
        </p:txBody>
      </p:sp>
      <p:sp>
        <p:nvSpPr>
          <p:cNvPr id="9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543243" y="651447"/>
            <a:ext cx="10612437" cy="105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Cierre</a:t>
            </a:r>
            <a:endParaRPr sz="60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456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945</TotalTime>
  <Words>491</Words>
  <Application>Microsoft Office PowerPoint</Application>
  <PresentationFormat>Panorámica</PresentationFormat>
  <Paragraphs>42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Helvetica Neue</vt:lpstr>
      <vt:lpstr>Wingdings</vt:lpstr>
      <vt:lpstr>Retrospección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COLEGIOAURES</dc:creator>
  <cp:lastModifiedBy>COLEGIOAURES</cp:lastModifiedBy>
  <cp:revision>77</cp:revision>
  <dcterms:created xsi:type="dcterms:W3CDTF">2024-08-28T16:17:47Z</dcterms:created>
  <dcterms:modified xsi:type="dcterms:W3CDTF">2025-11-27T02:39:35Z</dcterms:modified>
</cp:coreProperties>
</file>